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51127025" cy="32764413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GB"/>
    </a:defPPr>
    <a:lvl1pPr algn="ctr" rtl="0" eaLnBrk="0" fontAlgn="base" hangingPunct="0">
      <a:spcBef>
        <a:spcPct val="20000"/>
      </a:spcBef>
      <a:spcAft>
        <a:spcPct val="0"/>
      </a:spcAft>
      <a:defRPr sz="7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ctr" rtl="0" eaLnBrk="0" fontAlgn="base" hangingPunct="0">
      <a:spcBef>
        <a:spcPct val="20000"/>
      </a:spcBef>
      <a:spcAft>
        <a:spcPct val="0"/>
      </a:spcAft>
      <a:defRPr sz="7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ctr" rtl="0" eaLnBrk="0" fontAlgn="base" hangingPunct="0">
      <a:spcBef>
        <a:spcPct val="20000"/>
      </a:spcBef>
      <a:spcAft>
        <a:spcPct val="0"/>
      </a:spcAft>
      <a:defRPr sz="7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ctr" rtl="0" eaLnBrk="0" fontAlgn="base" hangingPunct="0">
      <a:spcBef>
        <a:spcPct val="20000"/>
      </a:spcBef>
      <a:spcAft>
        <a:spcPct val="0"/>
      </a:spcAft>
      <a:defRPr sz="7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ctr" rtl="0" eaLnBrk="0" fontAlgn="base" hangingPunct="0">
      <a:spcBef>
        <a:spcPct val="20000"/>
      </a:spcBef>
      <a:spcAft>
        <a:spcPct val="0"/>
      </a:spcAft>
      <a:defRPr sz="7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7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7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7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7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5001E"/>
    <a:srgbClr val="FF9900"/>
    <a:srgbClr val="990033"/>
    <a:srgbClr val="FF0000"/>
    <a:srgbClr val="FF3300"/>
    <a:srgbClr val="009900"/>
    <a:srgbClr val="006600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9491" autoAdjust="0"/>
  </p:normalViewPr>
  <p:slideViewPr>
    <p:cSldViewPr>
      <p:cViewPr>
        <p:scale>
          <a:sx n="37" d="100"/>
          <a:sy n="37" d="100"/>
        </p:scale>
        <p:origin x="-1616" y="1304"/>
      </p:cViewPr>
      <p:guideLst>
        <p:guide orient="horz" pos="10320"/>
        <p:guide orient="horz" pos="541"/>
        <p:guide orient="horz" pos="20050"/>
        <p:guide pos="16103"/>
        <p:guide pos="11299"/>
        <p:guide pos="10535"/>
        <p:guide pos="20961"/>
        <p:guide pos="21725"/>
        <p:guide pos="928"/>
        <p:guide pos="31332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830" y="-66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HD-PCU2:back%20up:back%20up%20of%20backup%20folder%20uni%20computer_3.12.11:A%20Backup%20Folder%20(Elena%20Sakkalou):leverhulme%20study:mouse_%20house:mouse_house%20faithful%20graphs.xlsx" TargetMode="External"/><Relationship Id="rId3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akkalouec:Academic%20Work:First%20Steps%20Cardiff%20Meeting%202013:First%20Steps%20meeting%20Cardiff%202013.xlsx" TargetMode="External"/><Relationship Id="rId2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590993098852453"/>
          <c:y val="0.0372914254528407"/>
          <c:w val="0.81952159683866"/>
          <c:h val="0.916844407610907"/>
        </c:manualLayout>
      </c:layout>
      <c:lineChart>
        <c:grouping val="standard"/>
        <c:varyColors val="0"/>
        <c:ser>
          <c:idx val="0"/>
          <c:order val="0"/>
          <c:tx>
            <c:strRef>
              <c:f>Sheet3!$O$42</c:f>
              <c:strCache>
                <c:ptCount val="1"/>
                <c:pt idx="0">
                  <c:v>Low Surgency</c:v>
                </c:pt>
              </c:strCache>
            </c:strRef>
          </c:tx>
          <c:spPr>
            <a:ln w="127000">
              <a:solidFill>
                <a:srgbClr val="465E9C"/>
              </a:solidFill>
            </a:ln>
          </c:spPr>
          <c:marker>
            <c:symbol val="square"/>
            <c:size val="12"/>
            <c:spPr>
              <a:solidFill>
                <a:srgbClr val="465E9C"/>
              </a:solidFill>
              <a:ln>
                <a:solidFill>
                  <a:srgbClr val="465E9C"/>
                </a:solidFill>
              </a:ln>
            </c:spPr>
          </c:marker>
          <c:dPt>
            <c:idx val="1"/>
            <c:bubble3D val="0"/>
          </c:dPt>
          <c:dPt>
            <c:idx val="2"/>
            <c:bubble3D val="0"/>
          </c:dPt>
          <c:cat>
            <c:strRef>
              <c:f>Sheet3!$N$43:$N$45</c:f>
              <c:strCache>
                <c:ptCount val="3"/>
                <c:pt idx="0">
                  <c:v>13 Months</c:v>
                </c:pt>
                <c:pt idx="1">
                  <c:v>17 Months</c:v>
                </c:pt>
                <c:pt idx="2">
                  <c:v>24 Months</c:v>
                </c:pt>
              </c:strCache>
            </c:strRef>
          </c:cat>
          <c:val>
            <c:numRef>
              <c:f>Sheet3!$O$43:$O$45</c:f>
              <c:numCache>
                <c:formatCode>General</c:formatCode>
                <c:ptCount val="3"/>
                <c:pt idx="0">
                  <c:v>1.0</c:v>
                </c:pt>
                <c:pt idx="1">
                  <c:v>1.5</c:v>
                </c:pt>
                <c:pt idx="2">
                  <c:v>3.444444444444445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Sheet3!$P$42</c:f>
              <c:strCache>
                <c:ptCount val="1"/>
                <c:pt idx="0">
                  <c:v>High Surgency</c:v>
                </c:pt>
              </c:strCache>
            </c:strRef>
          </c:tx>
          <c:spPr>
            <a:ln w="127000" cmpd="sng">
              <a:solidFill>
                <a:schemeClr val="accent5">
                  <a:lumMod val="75000"/>
                </a:schemeClr>
              </a:solidFill>
            </a:ln>
          </c:spPr>
          <c:marker>
            <c:symbol val="square"/>
            <c:size val="12"/>
            <c:spPr>
              <a:solidFill>
                <a:srgbClr val="EB5605">
                  <a:lumMod val="75000"/>
                </a:srgbClr>
              </a:solidFill>
              <a:ln>
                <a:solidFill>
                  <a:srgbClr val="EB5605">
                    <a:lumMod val="75000"/>
                  </a:srgbClr>
                </a:solidFill>
              </a:ln>
            </c:spPr>
          </c:marker>
          <c:cat>
            <c:strRef>
              <c:f>Sheet3!$N$43:$N$45</c:f>
              <c:strCache>
                <c:ptCount val="3"/>
                <c:pt idx="0">
                  <c:v>13 Months</c:v>
                </c:pt>
                <c:pt idx="1">
                  <c:v>17 Months</c:v>
                </c:pt>
                <c:pt idx="2">
                  <c:v>24 Months</c:v>
                </c:pt>
              </c:strCache>
            </c:strRef>
          </c:cat>
          <c:val>
            <c:numRef>
              <c:f>Sheet3!$P$43:$P$45</c:f>
              <c:numCache>
                <c:formatCode>General</c:formatCode>
                <c:ptCount val="3"/>
                <c:pt idx="0">
                  <c:v>1.222222222222222</c:v>
                </c:pt>
                <c:pt idx="1">
                  <c:v>3.222222222222222</c:v>
                </c:pt>
                <c:pt idx="2">
                  <c:v>3.388888888888887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0469656"/>
        <c:axId val="2130473304"/>
      </c:lineChart>
      <c:catAx>
        <c:axId val="2130469656"/>
        <c:scaling>
          <c:orientation val="minMax"/>
        </c:scaling>
        <c:delete val="1"/>
        <c:axPos val="b"/>
        <c:majorTickMark val="out"/>
        <c:minorTickMark val="none"/>
        <c:tickLblPos val="nextTo"/>
        <c:crossAx val="2130473304"/>
        <c:crosses val="autoZero"/>
        <c:auto val="1"/>
        <c:lblAlgn val="ctr"/>
        <c:lblOffset val="100"/>
        <c:noMultiLvlLbl val="0"/>
      </c:catAx>
      <c:valAx>
        <c:axId val="213047330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1304696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imitation!$B$51</c:f>
              <c:strCache>
                <c:ptCount val="1"/>
                <c:pt idx="0">
                  <c:v>Selective Imitation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2"/>
              </a:solidFill>
            </a:ln>
          </c:spPr>
          <c:invertIfNegative val="0"/>
          <c:cat>
            <c:strRef>
              <c:f>imitation!$A$52:$A$54</c:f>
              <c:strCache>
                <c:ptCount val="3"/>
                <c:pt idx="0">
                  <c:v>13 Months</c:v>
                </c:pt>
                <c:pt idx="1">
                  <c:v>17 Months</c:v>
                </c:pt>
                <c:pt idx="2">
                  <c:v>24 Months</c:v>
                </c:pt>
              </c:strCache>
            </c:strRef>
          </c:cat>
          <c:val>
            <c:numRef>
              <c:f>imitation!$B$52:$B$54</c:f>
              <c:numCache>
                <c:formatCode>General</c:formatCode>
                <c:ptCount val="3"/>
                <c:pt idx="0">
                  <c:v>0.84</c:v>
                </c:pt>
                <c:pt idx="1">
                  <c:v>1.38</c:v>
                </c:pt>
                <c:pt idx="2">
                  <c:v>1.94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130683032"/>
        <c:axId val="2130686040"/>
      </c:barChart>
      <c:catAx>
        <c:axId val="2130683032"/>
        <c:scaling>
          <c:orientation val="minMax"/>
        </c:scaling>
        <c:delete val="1"/>
        <c:axPos val="b"/>
        <c:majorTickMark val="out"/>
        <c:minorTickMark val="none"/>
        <c:tickLblPos val="nextTo"/>
        <c:crossAx val="2130686040"/>
        <c:crosses val="autoZero"/>
        <c:auto val="1"/>
        <c:lblAlgn val="ctr"/>
        <c:lblOffset val="100"/>
        <c:noMultiLvlLbl val="0"/>
      </c:catAx>
      <c:valAx>
        <c:axId val="213068604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>
                <a:latin typeface="Arial"/>
              </a:defRPr>
            </a:pPr>
            <a:endParaRPr lang="en-US"/>
          </a:p>
        </c:txPr>
        <c:crossAx val="2130683032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0.07905</cdr:y>
    </cdr:from>
    <cdr:to>
      <cdr:x>0</cdr:x>
      <cdr:y>0.07905</cdr:y>
    </cdr:to>
    <cdr:sp macro="" textlink="">
      <cdr:nvSpPr>
        <cdr:cNvPr id="3" name="Right Brace 2"/>
        <cdr:cNvSpPr/>
      </cdr:nvSpPr>
      <cdr:spPr>
        <a:xfrm xmlns:a="http://schemas.openxmlformats.org/drawingml/2006/main" flipV="1">
          <a:off x="0" y="468438"/>
          <a:ext cx="0" cy="0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0.35407</cdr:x>
      <cdr:y>0.33333</cdr:y>
    </cdr:from>
    <cdr:to>
      <cdr:x>0.38986</cdr:x>
      <cdr:y>0.42702</cdr:y>
    </cdr:to>
    <cdr:sp macro="" textlink="">
      <cdr:nvSpPr>
        <cdr:cNvPr id="3" name="Text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328592" y="2304256"/>
          <a:ext cx="538628" cy="64765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GB"/>
          </a:defPPr>
          <a:lvl1pPr algn="ctr" rtl="0" eaLnBrk="0" fontAlgn="base" hangingPunct="0">
            <a:spcBef>
              <a:spcPct val="20000"/>
            </a:spcBef>
            <a:spcAft>
              <a:spcPct val="0"/>
            </a:spcAft>
            <a:defRPr sz="700" kern="120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defRPr>
          </a:lvl1pPr>
          <a:lvl2pPr marL="457200" algn="ctr" rtl="0" eaLnBrk="0" fontAlgn="base" hangingPunct="0">
            <a:spcBef>
              <a:spcPct val="20000"/>
            </a:spcBef>
            <a:spcAft>
              <a:spcPct val="0"/>
            </a:spcAft>
            <a:defRPr sz="700" kern="120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defRPr>
          </a:lvl2pPr>
          <a:lvl3pPr marL="914400" algn="ctr" rtl="0" eaLnBrk="0" fontAlgn="base" hangingPunct="0">
            <a:spcBef>
              <a:spcPct val="20000"/>
            </a:spcBef>
            <a:spcAft>
              <a:spcPct val="0"/>
            </a:spcAft>
            <a:defRPr sz="700" kern="120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defRPr>
          </a:lvl3pPr>
          <a:lvl4pPr marL="1371600" algn="ctr" rtl="0" eaLnBrk="0" fontAlgn="base" hangingPunct="0">
            <a:spcBef>
              <a:spcPct val="20000"/>
            </a:spcBef>
            <a:spcAft>
              <a:spcPct val="0"/>
            </a:spcAft>
            <a:defRPr sz="700" kern="120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defRPr>
          </a:lvl4pPr>
          <a:lvl5pPr marL="1828800" algn="ctr" rtl="0" eaLnBrk="0" fontAlgn="base" hangingPunct="0">
            <a:spcBef>
              <a:spcPct val="20000"/>
            </a:spcBef>
            <a:spcAft>
              <a:spcPct val="0"/>
            </a:spcAft>
            <a:defRPr sz="700" kern="120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defRPr>
          </a:lvl5pPr>
          <a:lvl6pPr marL="2286000" algn="l" defTabSz="457200" rtl="0" eaLnBrk="1" latinLnBrk="0" hangingPunct="1">
            <a:defRPr sz="700" kern="120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defRPr>
          </a:lvl6pPr>
          <a:lvl7pPr marL="2743200" algn="l" defTabSz="457200" rtl="0" eaLnBrk="1" latinLnBrk="0" hangingPunct="1">
            <a:defRPr sz="700" kern="120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defRPr>
          </a:lvl7pPr>
          <a:lvl8pPr marL="3200400" algn="l" defTabSz="457200" rtl="0" eaLnBrk="1" latinLnBrk="0" hangingPunct="1">
            <a:defRPr sz="700" kern="120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defRPr>
          </a:lvl8pPr>
          <a:lvl9pPr marL="3657600" algn="l" defTabSz="457200" rtl="0" eaLnBrk="1" latinLnBrk="0" hangingPunct="1">
            <a:defRPr sz="700" kern="120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defRPr>
          </a:lvl9pPr>
        </a:lstStyle>
        <a:p xmlns:a="http://schemas.openxmlformats.org/drawingml/2006/main">
          <a:r>
            <a:rPr lang="en-US" sz="3600" dirty="0" smtClean="0"/>
            <a:t>*  </a:t>
          </a:r>
          <a:endParaRPr lang="en-US" sz="36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63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22350" y="1050925"/>
            <a:ext cx="5057775" cy="32416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1388" y="4894263"/>
            <a:ext cx="5186362" cy="425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506" tIns="46424" rIns="94506" bIns="464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33398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08" charset="-128"/>
        <a:cs typeface="ＭＳ Ｐゴシック" pitchFamily="-10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0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0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0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0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005263" y="0"/>
            <a:ext cx="3065462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500" tIns="47750" rIns="95500" bIns="47750" anchor="ctr"/>
          <a:lstStyle/>
          <a:p>
            <a:pPr defTabSz="955675"/>
            <a:endParaRPr lang="nl-NL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4005263" y="9666288"/>
            <a:ext cx="3065462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506" tIns="46424" rIns="94506" bIns="46424" anchor="b"/>
          <a:lstStyle/>
          <a:p>
            <a:pPr algn="r" defTabSz="955675">
              <a:spcBef>
                <a:spcPct val="0"/>
              </a:spcBef>
            </a:pPr>
            <a:r>
              <a:rPr lang="en-GB" sz="1300">
                <a:latin typeface="Times New Roman" charset="0"/>
              </a:rPr>
              <a:t>1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9666288"/>
            <a:ext cx="3063875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500" tIns="47750" rIns="95500" bIns="47750" anchor="ctr"/>
          <a:lstStyle/>
          <a:p>
            <a:pPr defTabSz="955675"/>
            <a:endParaRPr lang="nl-NL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3063875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500" tIns="47750" rIns="95500" bIns="47750" anchor="ctr"/>
          <a:lstStyle/>
          <a:p>
            <a:pPr defTabSz="955675"/>
            <a:endParaRPr lang="nl-NL"/>
          </a:p>
        </p:txBody>
      </p:sp>
      <p:sp>
        <p:nvSpPr>
          <p:cNvPr id="307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079" name="Rectangle 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de-DE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833813" y="10177463"/>
            <a:ext cx="43459400" cy="70231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7669213" y="18565813"/>
            <a:ext cx="35788600" cy="83740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6602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75" y="1312863"/>
            <a:ext cx="46015275" cy="5459412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55875" y="7645400"/>
            <a:ext cx="46015275" cy="21623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4957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38600" y="21053425"/>
            <a:ext cx="43457813" cy="6508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038600" y="13887450"/>
            <a:ext cx="43457813" cy="71659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747089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75" y="1312863"/>
            <a:ext cx="46015275" cy="5459412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2555875" y="7645400"/>
            <a:ext cx="22931438" cy="216233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25639713" y="7645400"/>
            <a:ext cx="22931437" cy="216233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1800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75" y="1312863"/>
            <a:ext cx="46015275" cy="54594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555875" y="7334250"/>
            <a:ext cx="22590125" cy="30559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2555875" y="10390188"/>
            <a:ext cx="22590125" cy="188785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25971500" y="7334250"/>
            <a:ext cx="22599650" cy="30559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25971500" y="10390188"/>
            <a:ext cx="22599650" cy="188785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6714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75" y="1312863"/>
            <a:ext cx="46015275" cy="5459412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4819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8138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75" y="1304925"/>
            <a:ext cx="16821150" cy="555148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9989800" y="1304925"/>
            <a:ext cx="28581350" cy="279638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555875" y="6856413"/>
            <a:ext cx="16821150" cy="224123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726346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021888" y="22934613"/>
            <a:ext cx="30675262" cy="27082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0021888" y="2927350"/>
            <a:ext cx="30675262" cy="1965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0021888" y="25642888"/>
            <a:ext cx="30675262" cy="3844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721981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75" y="1312863"/>
            <a:ext cx="46015275" cy="5459412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2555875" y="7645400"/>
            <a:ext cx="46015275" cy="21623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0260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37068125" y="1312863"/>
            <a:ext cx="11503025" cy="27955875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2555875" y="1312863"/>
            <a:ext cx="34359850" cy="279558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4207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69423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ctr" defTabSz="469423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imes New Roman" pitchFamily="18" charset="0"/>
          <a:ea typeface="ＭＳ Ｐゴシック" pitchFamily="-108" charset="-128"/>
          <a:cs typeface="ＭＳ Ｐゴシック" pitchFamily="-108" charset="-128"/>
        </a:defRPr>
      </a:lvl2pPr>
      <a:lvl3pPr algn="ctr" defTabSz="469423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imes New Roman" pitchFamily="18" charset="0"/>
          <a:ea typeface="ＭＳ Ｐゴシック" pitchFamily="-108" charset="-128"/>
          <a:cs typeface="ＭＳ Ｐゴシック" pitchFamily="-108" charset="-128"/>
        </a:defRPr>
      </a:lvl3pPr>
      <a:lvl4pPr algn="ctr" defTabSz="469423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imes New Roman" pitchFamily="18" charset="0"/>
          <a:ea typeface="ＭＳ Ｐゴシック" pitchFamily="-108" charset="-128"/>
          <a:cs typeface="ＭＳ Ｐゴシック" pitchFamily="-108" charset="-128"/>
        </a:defRPr>
      </a:lvl4pPr>
      <a:lvl5pPr algn="ctr" defTabSz="469423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imes New Roman" pitchFamily="18" charset="0"/>
          <a:ea typeface="ＭＳ Ｐゴシック" pitchFamily="-108" charset="-128"/>
          <a:cs typeface="ＭＳ Ｐゴシック" pitchFamily="-108" charset="-128"/>
        </a:defRPr>
      </a:lvl5pPr>
      <a:lvl6pPr marL="457200" algn="ctr" defTabSz="469423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imes New Roman" pitchFamily="18" charset="0"/>
        </a:defRPr>
      </a:lvl6pPr>
      <a:lvl7pPr marL="914400" algn="ctr" defTabSz="469423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imes New Roman" pitchFamily="18" charset="0"/>
        </a:defRPr>
      </a:lvl7pPr>
      <a:lvl8pPr marL="1371600" algn="ctr" defTabSz="469423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imes New Roman" pitchFamily="18" charset="0"/>
        </a:defRPr>
      </a:lvl8pPr>
      <a:lvl9pPr marL="1828800" algn="ctr" defTabSz="469423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imes New Roman" pitchFamily="18" charset="0"/>
        </a:defRPr>
      </a:lvl9pPr>
    </p:titleStyle>
    <p:bodyStyle>
      <a:lvl1pPr marL="1758950" indent="-1758950" algn="l" defTabSz="4694238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63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3816350" indent="-1465263" algn="l" defTabSz="4694238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14300">
          <a:solidFill>
            <a:schemeClr val="tx1"/>
          </a:solidFill>
          <a:latin typeface="+mn-lt"/>
          <a:ea typeface="ＭＳ Ｐゴシック" pitchFamily="-108" charset="-128"/>
        </a:defRPr>
      </a:lvl2pPr>
      <a:lvl3pPr marL="5870575" indent="-1176338" algn="l" defTabSz="4694238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2300">
          <a:solidFill>
            <a:schemeClr val="tx1"/>
          </a:solidFill>
          <a:latin typeface="+mn-lt"/>
          <a:ea typeface="ＭＳ Ｐゴシック" pitchFamily="-108" charset="-128"/>
        </a:defRPr>
      </a:lvl3pPr>
      <a:lvl4pPr marL="8221663" indent="-1174750" algn="l" defTabSz="4694238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10400">
          <a:solidFill>
            <a:schemeClr val="tx1"/>
          </a:solidFill>
          <a:latin typeface="+mn-lt"/>
          <a:ea typeface="ＭＳ Ｐゴシック" pitchFamily="-108" charset="-128"/>
        </a:defRPr>
      </a:lvl4pPr>
      <a:lvl5pPr marL="10572750" indent="-1174750" algn="l" defTabSz="4694238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0400">
          <a:solidFill>
            <a:schemeClr val="tx1"/>
          </a:solidFill>
          <a:latin typeface="+mn-lt"/>
          <a:ea typeface="ＭＳ Ｐゴシック" pitchFamily="-108" charset="-128"/>
        </a:defRPr>
      </a:lvl5pPr>
      <a:lvl6pPr marL="11029950" indent="-1174750" algn="l" defTabSz="4694238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0400">
          <a:solidFill>
            <a:schemeClr val="tx1"/>
          </a:solidFill>
          <a:latin typeface="+mn-lt"/>
        </a:defRPr>
      </a:lvl6pPr>
      <a:lvl7pPr marL="11487150" indent="-1174750" algn="l" defTabSz="4694238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0400">
          <a:solidFill>
            <a:schemeClr val="tx1"/>
          </a:solidFill>
          <a:latin typeface="+mn-lt"/>
        </a:defRPr>
      </a:lvl7pPr>
      <a:lvl8pPr marL="11944350" indent="-1174750" algn="l" defTabSz="4694238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0400">
          <a:solidFill>
            <a:schemeClr val="tx1"/>
          </a:solidFill>
          <a:latin typeface="+mn-lt"/>
        </a:defRPr>
      </a:lvl8pPr>
      <a:lvl9pPr marL="12401550" indent="-1174750" algn="l" defTabSz="4694238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04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chart" Target="../charts/chart1.xml"/><Relationship Id="rId12" Type="http://schemas.openxmlformats.org/officeDocument/2006/relationships/image" Target="../media/image9.jpeg"/><Relationship Id="rId13" Type="http://schemas.openxmlformats.org/officeDocument/2006/relationships/image" Target="../media/image10.jpg"/><Relationship Id="rId14" Type="http://schemas.openxmlformats.org/officeDocument/2006/relationships/image" Target="../media/image11.jpg"/><Relationship Id="rId15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6" Type="http://schemas.openxmlformats.org/officeDocument/2006/relationships/image" Target="../media/image4.jpeg"/><Relationship Id="rId7" Type="http://schemas.openxmlformats.org/officeDocument/2006/relationships/image" Target="../media/image5.jpeg"/><Relationship Id="rId8" Type="http://schemas.openxmlformats.org/officeDocument/2006/relationships/image" Target="../media/image6.jpeg"/><Relationship Id="rId9" Type="http://schemas.openxmlformats.org/officeDocument/2006/relationships/image" Target="../media/image7.jpeg"/><Relationship Id="rId10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560"/>
          <p:cNvSpPr txBox="1">
            <a:spLocks noChangeArrowheads="1"/>
          </p:cNvSpPr>
          <p:nvPr/>
        </p:nvSpPr>
        <p:spPr bwMode="auto">
          <a:xfrm>
            <a:off x="433388" y="6949158"/>
            <a:ext cx="15913100" cy="2513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49828"/>
          <a:lstStyle>
            <a:lvl1pPr marL="342900" indent="-342900"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179388"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>
              <a:lnSpc>
                <a:spcPct val="130000"/>
              </a:lnSpc>
              <a:spcBef>
                <a:spcPct val="50000"/>
              </a:spcBef>
            </a:pPr>
            <a:r>
              <a:rPr lang="en-US" sz="3900" b="1" dirty="0"/>
              <a:t>Background</a:t>
            </a:r>
          </a:p>
          <a:p>
            <a:pPr lvl="1" algn="just">
              <a:spcBef>
                <a:spcPct val="50000"/>
              </a:spcBef>
            </a:pPr>
            <a:endParaRPr lang="en-US" sz="3600" b="1" dirty="0" smtClean="0">
              <a:solidFill>
                <a:srgbClr val="B04004"/>
              </a:solidFill>
            </a:endParaRPr>
          </a:p>
          <a:p>
            <a:pPr lvl="1" algn="just">
              <a:spcBef>
                <a:spcPct val="50000"/>
              </a:spcBef>
            </a:pPr>
            <a:endParaRPr lang="en-US" sz="3600" b="1" dirty="0">
              <a:solidFill>
                <a:srgbClr val="B04004"/>
              </a:solidFill>
            </a:endParaRPr>
          </a:p>
          <a:p>
            <a:pPr lvl="1" algn="just">
              <a:spcBef>
                <a:spcPct val="50000"/>
              </a:spcBef>
            </a:pPr>
            <a:endParaRPr lang="en-US" sz="3600" b="1" dirty="0" smtClean="0">
              <a:solidFill>
                <a:srgbClr val="B04004"/>
              </a:solidFill>
            </a:endParaRPr>
          </a:p>
          <a:p>
            <a:pPr lvl="1" algn="just">
              <a:spcBef>
                <a:spcPct val="50000"/>
              </a:spcBef>
            </a:pPr>
            <a:endParaRPr lang="en-US" sz="3600" b="1" dirty="0">
              <a:solidFill>
                <a:srgbClr val="B04004"/>
              </a:solidFill>
            </a:endParaRPr>
          </a:p>
          <a:p>
            <a:pPr lvl="1" algn="just">
              <a:spcBef>
                <a:spcPct val="50000"/>
              </a:spcBef>
            </a:pPr>
            <a:endParaRPr lang="en-US" sz="3600" b="1" dirty="0" smtClean="0">
              <a:solidFill>
                <a:srgbClr val="B04004"/>
              </a:solidFill>
            </a:endParaRPr>
          </a:p>
          <a:p>
            <a:pPr lvl="1" algn="just">
              <a:spcBef>
                <a:spcPct val="50000"/>
              </a:spcBef>
            </a:pPr>
            <a:endParaRPr lang="en-US" sz="3600" b="1" dirty="0" smtClean="0">
              <a:solidFill>
                <a:srgbClr val="B04004"/>
              </a:solidFill>
            </a:endParaRPr>
          </a:p>
          <a:p>
            <a:pPr lvl="1" algn="just">
              <a:lnSpc>
                <a:spcPct val="60000"/>
              </a:lnSpc>
              <a:spcBef>
                <a:spcPct val="50000"/>
              </a:spcBef>
            </a:pPr>
            <a:endParaRPr lang="en-US" sz="3600" dirty="0"/>
          </a:p>
          <a:p>
            <a:pPr lvl="1" algn="just">
              <a:lnSpc>
                <a:spcPct val="60000"/>
              </a:lnSpc>
              <a:spcBef>
                <a:spcPct val="50000"/>
              </a:spcBef>
            </a:pPr>
            <a:endParaRPr lang="en-US" sz="3600" dirty="0"/>
          </a:p>
          <a:p>
            <a:pPr lvl="1" algn="just">
              <a:lnSpc>
                <a:spcPct val="60000"/>
              </a:lnSpc>
              <a:spcBef>
                <a:spcPct val="50000"/>
              </a:spcBef>
            </a:pPr>
            <a:endParaRPr lang="en-US" sz="3600" dirty="0" smtClean="0"/>
          </a:p>
          <a:p>
            <a:pPr lvl="1" algn="just">
              <a:lnSpc>
                <a:spcPct val="60000"/>
              </a:lnSpc>
              <a:spcBef>
                <a:spcPct val="50000"/>
              </a:spcBef>
            </a:pPr>
            <a:endParaRPr lang="en-US" sz="3600" dirty="0"/>
          </a:p>
          <a:p>
            <a:pPr lvl="1" algn="just">
              <a:lnSpc>
                <a:spcPct val="60000"/>
              </a:lnSpc>
              <a:spcBef>
                <a:spcPct val="50000"/>
              </a:spcBef>
            </a:pPr>
            <a:endParaRPr lang="en-US" sz="3600" dirty="0" smtClean="0"/>
          </a:p>
          <a:p>
            <a:pPr lvl="1" algn="just">
              <a:lnSpc>
                <a:spcPct val="60000"/>
              </a:lnSpc>
              <a:spcBef>
                <a:spcPct val="50000"/>
              </a:spcBef>
            </a:pPr>
            <a:endParaRPr lang="en-US" sz="3600" dirty="0"/>
          </a:p>
          <a:p>
            <a:pPr lvl="1" algn="just">
              <a:lnSpc>
                <a:spcPct val="60000"/>
              </a:lnSpc>
              <a:spcBef>
                <a:spcPct val="50000"/>
              </a:spcBef>
            </a:pPr>
            <a:endParaRPr lang="en-US" sz="3600" dirty="0"/>
          </a:p>
          <a:p>
            <a:pPr lvl="1" algn="just">
              <a:lnSpc>
                <a:spcPct val="50000"/>
              </a:lnSpc>
              <a:spcBef>
                <a:spcPct val="50000"/>
              </a:spcBef>
            </a:pPr>
            <a:endParaRPr lang="en-US" sz="3600" dirty="0"/>
          </a:p>
          <a:p>
            <a:pPr lvl="1">
              <a:lnSpc>
                <a:spcPct val="50000"/>
              </a:lnSpc>
              <a:spcBef>
                <a:spcPct val="50000"/>
              </a:spcBef>
            </a:pPr>
            <a:r>
              <a:rPr lang="en-US" sz="3900" b="1" dirty="0" smtClean="0"/>
              <a:t>Aims</a:t>
            </a:r>
            <a:endParaRPr lang="en-US" sz="3900" b="1" dirty="0"/>
          </a:p>
          <a:p>
            <a:pPr marL="750888" lvl="1" indent="-571500" algn="just">
              <a:spcBef>
                <a:spcPct val="50000"/>
              </a:spcBef>
              <a:buFont typeface="Arial"/>
              <a:buChar char="•"/>
            </a:pPr>
            <a:r>
              <a:rPr lang="en-US" sz="3600" dirty="0" smtClean="0"/>
              <a:t>Examine </a:t>
            </a:r>
            <a:r>
              <a:rPr lang="en-US" sz="3600" dirty="0"/>
              <a:t>the </a:t>
            </a:r>
            <a:r>
              <a:rPr lang="en-US" sz="3600" dirty="0" smtClean="0"/>
              <a:t>development of goal-directed and faithful imitation </a:t>
            </a:r>
            <a:r>
              <a:rPr lang="en-US" sz="3600" dirty="0"/>
              <a:t>through a longitudinal sample using the same task and same children across time. </a:t>
            </a:r>
            <a:endParaRPr lang="en-US" sz="3600" dirty="0" smtClean="0"/>
          </a:p>
          <a:p>
            <a:pPr marL="796925" lvl="1" indent="-625475" algn="just">
              <a:spcBef>
                <a:spcPct val="50000"/>
              </a:spcBef>
              <a:buFont typeface="Arial"/>
              <a:buChar char="•"/>
            </a:pPr>
            <a:r>
              <a:rPr lang="en-US" sz="3600" dirty="0" smtClean="0"/>
              <a:t>Examine mechanisms that underlie the developmental progression in          faithful imitation by testing the Interpersonal / social motivation account.</a:t>
            </a:r>
          </a:p>
          <a:p>
            <a:pPr lvl="1" algn="just">
              <a:lnSpc>
                <a:spcPct val="50000"/>
              </a:lnSpc>
              <a:spcBef>
                <a:spcPct val="50000"/>
              </a:spcBef>
            </a:pPr>
            <a:endParaRPr lang="en-US" sz="3600" dirty="0"/>
          </a:p>
          <a:p>
            <a:pPr lvl="1">
              <a:spcBef>
                <a:spcPct val="50000"/>
              </a:spcBef>
            </a:pPr>
            <a:r>
              <a:rPr lang="en-US" sz="3900" b="1" dirty="0" smtClean="0"/>
              <a:t>Hypotheses</a:t>
            </a:r>
            <a:endParaRPr lang="en-US" sz="3900" b="1" dirty="0"/>
          </a:p>
          <a:p>
            <a:pPr marL="171450" lvl="1" algn="just">
              <a:lnSpc>
                <a:spcPct val="80000"/>
              </a:lnSpc>
              <a:spcBef>
                <a:spcPct val="50000"/>
              </a:spcBef>
              <a:tabLst>
                <a:tab pos="720725" algn="l"/>
              </a:tabLst>
            </a:pPr>
            <a:r>
              <a:rPr lang="en-US" sz="3600" dirty="0" smtClean="0"/>
              <a:t>1) Goal-directed </a:t>
            </a:r>
            <a:r>
              <a:rPr lang="en-US" sz="3600" dirty="0"/>
              <a:t>and faithful imitation will increase </a:t>
            </a:r>
            <a:r>
              <a:rPr lang="en-US" sz="3600" dirty="0" smtClean="0"/>
              <a:t>across the second year.</a:t>
            </a:r>
            <a:endParaRPr lang="en-US" sz="3600" dirty="0"/>
          </a:p>
          <a:p>
            <a:pPr lvl="1" algn="l">
              <a:lnSpc>
                <a:spcPct val="80000"/>
              </a:lnSpc>
              <a:spcBef>
                <a:spcPct val="50000"/>
              </a:spcBef>
            </a:pPr>
            <a:r>
              <a:rPr lang="en-US" sz="3600" dirty="0" smtClean="0"/>
              <a:t>2) Infants will show stability in goal-directed and faithful imitation across ages. </a:t>
            </a:r>
          </a:p>
          <a:p>
            <a:pPr lvl="1" algn="l">
              <a:lnSpc>
                <a:spcPct val="80000"/>
              </a:lnSpc>
              <a:spcBef>
                <a:spcPct val="50000"/>
              </a:spcBef>
            </a:pPr>
            <a:r>
              <a:rPr lang="en-US" sz="3600" dirty="0" smtClean="0"/>
              <a:t>3) Highly social infants </a:t>
            </a:r>
            <a:r>
              <a:rPr lang="en-US" sz="3600" dirty="0"/>
              <a:t>will produce more faithful </a:t>
            </a:r>
            <a:r>
              <a:rPr lang="en-US" sz="3600" dirty="0" smtClean="0"/>
              <a:t>imitation.</a:t>
            </a:r>
          </a:p>
          <a:p>
            <a:pPr lvl="1" algn="just">
              <a:spcBef>
                <a:spcPct val="50000"/>
              </a:spcBef>
            </a:pPr>
            <a:endParaRPr lang="en-US" sz="3900" b="1" dirty="0" smtClean="0"/>
          </a:p>
          <a:p>
            <a:pPr lvl="1" algn="just">
              <a:lnSpc>
                <a:spcPct val="50000"/>
              </a:lnSpc>
              <a:spcBef>
                <a:spcPct val="50000"/>
              </a:spcBef>
            </a:pPr>
            <a:endParaRPr lang="en-US" sz="3900" b="1" dirty="0"/>
          </a:p>
          <a:p>
            <a:pPr lvl="1">
              <a:lnSpc>
                <a:spcPct val="50000"/>
              </a:lnSpc>
              <a:spcBef>
                <a:spcPct val="50000"/>
              </a:spcBef>
            </a:pPr>
            <a:r>
              <a:rPr lang="en-US" sz="3900" b="1" dirty="0"/>
              <a:t>Materials</a:t>
            </a:r>
            <a:endParaRPr lang="en-US" sz="3900" dirty="0"/>
          </a:p>
          <a:p>
            <a:pPr lvl="1" algn="just">
              <a:spcBef>
                <a:spcPct val="50000"/>
              </a:spcBef>
            </a:pPr>
            <a:endParaRPr lang="en-US" sz="3600" dirty="0"/>
          </a:p>
          <a:p>
            <a:pPr lvl="1" algn="just">
              <a:spcBef>
                <a:spcPct val="50000"/>
              </a:spcBef>
            </a:pPr>
            <a:endParaRPr lang="nl-NL" sz="3900" dirty="0">
              <a:solidFill>
                <a:srgbClr val="FF3300"/>
              </a:solidFill>
            </a:endParaRPr>
          </a:p>
          <a:p>
            <a:pPr lvl="1" algn="l">
              <a:spcBef>
                <a:spcPct val="50000"/>
              </a:spcBef>
            </a:pPr>
            <a:endParaRPr lang="en-US" sz="3900" dirty="0"/>
          </a:p>
        </p:txBody>
      </p:sp>
      <p:sp>
        <p:nvSpPr>
          <p:cNvPr id="4099" name="Text Box 1566"/>
          <p:cNvSpPr txBox="1">
            <a:spLocks noChangeArrowheads="1"/>
          </p:cNvSpPr>
          <p:nvPr/>
        </p:nvSpPr>
        <p:spPr bwMode="auto">
          <a:xfrm>
            <a:off x="17931084" y="7093174"/>
            <a:ext cx="15481300" cy="2468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49828"/>
          <a:lstStyle>
            <a:lvl1pPr marL="133350" indent="-133350" defTabSz="995363">
              <a:tabLst>
                <a:tab pos="517525" algn="l"/>
              </a:tabLst>
              <a:defRPr sz="7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95363">
              <a:tabLst>
                <a:tab pos="517525" algn="l"/>
              </a:tabLst>
              <a:defRPr sz="7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95363">
              <a:tabLst>
                <a:tab pos="517525" algn="l"/>
              </a:tabLst>
              <a:defRPr sz="7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95363">
              <a:tabLst>
                <a:tab pos="517525" algn="l"/>
              </a:tabLst>
              <a:defRPr sz="7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95363">
              <a:tabLst>
                <a:tab pos="517525" algn="l"/>
              </a:tabLst>
              <a:defRPr sz="7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defTabSz="995363" eaLnBrk="0" fontAlgn="base" hangingPunct="0">
              <a:spcBef>
                <a:spcPct val="20000"/>
              </a:spcBef>
              <a:spcAft>
                <a:spcPct val="0"/>
              </a:spcAft>
              <a:tabLst>
                <a:tab pos="517525" algn="l"/>
              </a:tabLst>
              <a:defRPr sz="7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defTabSz="995363" eaLnBrk="0" fontAlgn="base" hangingPunct="0">
              <a:spcBef>
                <a:spcPct val="20000"/>
              </a:spcBef>
              <a:spcAft>
                <a:spcPct val="0"/>
              </a:spcAft>
              <a:tabLst>
                <a:tab pos="517525" algn="l"/>
              </a:tabLst>
              <a:defRPr sz="7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defTabSz="995363" eaLnBrk="0" fontAlgn="base" hangingPunct="0">
              <a:spcBef>
                <a:spcPct val="20000"/>
              </a:spcBef>
              <a:spcAft>
                <a:spcPct val="0"/>
              </a:spcAft>
              <a:tabLst>
                <a:tab pos="517525" algn="l"/>
              </a:tabLst>
              <a:defRPr sz="7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defTabSz="995363" eaLnBrk="0" fontAlgn="base" hangingPunct="0">
              <a:spcBef>
                <a:spcPct val="20000"/>
              </a:spcBef>
              <a:spcAft>
                <a:spcPct val="0"/>
              </a:spcAft>
              <a:tabLst>
                <a:tab pos="517525" algn="l"/>
              </a:tabLst>
              <a:defRPr sz="7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ts val="2338"/>
              </a:spcBef>
              <a:buClr>
                <a:schemeClr val="tx2"/>
              </a:buClr>
              <a:defRPr/>
            </a:pPr>
            <a:r>
              <a:rPr lang="en-US" sz="3900" b="1" dirty="0" smtClean="0">
                <a:cs typeface="+mn-cs"/>
              </a:rPr>
              <a:t> Methods</a:t>
            </a:r>
          </a:p>
          <a:p>
            <a:pPr algn="just">
              <a:lnSpc>
                <a:spcPct val="90000"/>
              </a:lnSpc>
              <a:spcBef>
                <a:spcPts val="2338"/>
              </a:spcBef>
              <a:buClr>
                <a:schemeClr val="tx2"/>
              </a:buClr>
              <a:defRPr/>
            </a:pP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Participants: </a:t>
            </a:r>
            <a:r>
              <a:rPr lang="en-US" sz="3600" dirty="0"/>
              <a:t>37 infants tested longitudinally at 13, 17 and 24 months.</a:t>
            </a:r>
          </a:p>
          <a:p>
            <a:pPr algn="just">
              <a:lnSpc>
                <a:spcPct val="90000"/>
              </a:lnSpc>
              <a:spcBef>
                <a:spcPts val="2338"/>
              </a:spcBef>
              <a:buClr>
                <a:schemeClr val="tx2"/>
              </a:buClr>
              <a:defRPr/>
            </a:pPr>
            <a:endParaRPr lang="en-US" sz="1200" b="1" dirty="0"/>
          </a:p>
          <a:p>
            <a:pPr algn="just">
              <a:spcBef>
                <a:spcPts val="2338"/>
              </a:spcBef>
              <a:buClr>
                <a:schemeClr val="tx2"/>
              </a:buClr>
              <a:defRPr/>
            </a:pP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Imitation task: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600" dirty="0"/>
              <a:t>Adapted from Carpenter et al. (2005).</a:t>
            </a:r>
            <a:r>
              <a:rPr lang="en-GB" sz="3600" dirty="0"/>
              <a:t> In a within-subjects design, an adult experimenter moved a toy animal across a flat surface in a hopping manner towards a final location. </a:t>
            </a:r>
          </a:p>
          <a:p>
            <a:pPr algn="just">
              <a:spcBef>
                <a:spcPts val="2338"/>
              </a:spcBef>
              <a:buClr>
                <a:schemeClr val="tx2"/>
              </a:buClr>
              <a:defRPr/>
            </a:pPr>
            <a:endParaRPr lang="en-US" sz="3600" dirty="0"/>
          </a:p>
          <a:p>
            <a:pPr indent="-53975" algn="just">
              <a:spcBef>
                <a:spcPts val="2338"/>
              </a:spcBef>
              <a:buClr>
                <a:schemeClr val="tx2"/>
              </a:buClr>
              <a:tabLst/>
              <a:defRPr/>
            </a:pPr>
            <a:r>
              <a:rPr lang="en-GB" sz="3600" b="1" dirty="0">
                <a:solidFill>
                  <a:schemeClr val="tx2"/>
                </a:solidFill>
              </a:rPr>
              <a:t>Coding </a:t>
            </a:r>
            <a:r>
              <a:rPr lang="en-GB" sz="3600" b="1" dirty="0" smtClean="0">
                <a:solidFill>
                  <a:schemeClr val="tx2"/>
                </a:solidFill>
              </a:rPr>
              <a:t>goal-directed </a:t>
            </a:r>
            <a:r>
              <a:rPr lang="en-GB" sz="3600" b="1" dirty="0">
                <a:solidFill>
                  <a:schemeClr val="tx2"/>
                </a:solidFill>
              </a:rPr>
              <a:t>imitation:</a:t>
            </a:r>
            <a:r>
              <a:rPr lang="en-GB" sz="3600" b="1" dirty="0"/>
              <a:t> </a:t>
            </a:r>
            <a:r>
              <a:rPr lang="en-GB" sz="3600" dirty="0"/>
              <a:t>Number of times infants placed animal in </a:t>
            </a:r>
            <a:r>
              <a:rPr lang="en-GB" sz="3600" dirty="0" smtClean="0"/>
              <a:t>final  </a:t>
            </a:r>
            <a:r>
              <a:rPr lang="en-GB" sz="3600" dirty="0"/>
              <a:t>location in the </a:t>
            </a:r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OBJECT CONDITIONS </a:t>
            </a:r>
            <a:r>
              <a:rPr lang="en-GB" sz="3600" dirty="0" smtClean="0"/>
              <a:t>or hopped </a:t>
            </a:r>
            <a:r>
              <a:rPr lang="en-GB" sz="3600" dirty="0"/>
              <a:t>animal </a:t>
            </a:r>
            <a:r>
              <a:rPr lang="en-GB" sz="3600" dirty="0" smtClean="0"/>
              <a:t>in the </a:t>
            </a:r>
            <a:r>
              <a:rPr lang="en-GB" sz="3600" dirty="0"/>
              <a:t> </a:t>
            </a:r>
            <a:r>
              <a:rPr lang="en-GB" sz="3600" dirty="0" smtClean="0"/>
              <a:t>    </a:t>
            </a:r>
            <a:r>
              <a:rPr lang="en-GB" sz="3600" b="1" dirty="0" smtClean="0">
                <a:solidFill>
                  <a:srgbClr val="B04004"/>
                </a:solidFill>
              </a:rPr>
              <a:t>N</a:t>
            </a:r>
            <a:r>
              <a:rPr lang="en-GB" sz="3600" b="1" dirty="0" smtClean="0">
                <a:solidFill>
                  <a:srgbClr val="B04004"/>
                </a:solidFill>
                <a:latin typeface="Arial"/>
                <a:cs typeface="Arial"/>
              </a:rPr>
              <a:t>O-OBJECT CONDITION</a:t>
            </a:r>
            <a:r>
              <a:rPr lang="en-GB" sz="3600" b="1" dirty="0" smtClean="0">
                <a:latin typeface="Arial"/>
                <a:cs typeface="Arial"/>
              </a:rPr>
              <a:t> </a:t>
            </a:r>
            <a:r>
              <a:rPr lang="en-GB" sz="3600" dirty="0" smtClean="0">
                <a:latin typeface="Arial"/>
                <a:cs typeface="Arial"/>
              </a:rPr>
              <a:t>(see figure below left).</a:t>
            </a:r>
          </a:p>
          <a:p>
            <a:pPr indent="-53975" algn="just">
              <a:lnSpc>
                <a:spcPct val="50000"/>
              </a:lnSpc>
              <a:spcBef>
                <a:spcPts val="2338"/>
              </a:spcBef>
              <a:buClr>
                <a:schemeClr val="tx2"/>
              </a:buClr>
              <a:tabLst/>
              <a:defRPr/>
            </a:pPr>
            <a:endParaRPr lang="en-GB" sz="3600" b="1" dirty="0">
              <a:latin typeface="Arial"/>
              <a:cs typeface="Arial"/>
            </a:endParaRPr>
          </a:p>
          <a:p>
            <a:pPr algn="just">
              <a:spcBef>
                <a:spcPts val="2338"/>
              </a:spcBef>
              <a:buClr>
                <a:schemeClr val="tx2"/>
              </a:buClr>
              <a:defRPr/>
            </a:pPr>
            <a:r>
              <a:rPr lang="en-GB" sz="3600" b="1" dirty="0">
                <a:solidFill>
                  <a:schemeClr val="tx2"/>
                </a:solidFill>
              </a:rPr>
              <a:t>Coding faithful imitation:</a:t>
            </a:r>
            <a:r>
              <a:rPr lang="en-GB" sz="3600" dirty="0">
                <a:solidFill>
                  <a:schemeClr val="tx2"/>
                </a:solidFill>
              </a:rPr>
              <a:t> </a:t>
            </a:r>
            <a:r>
              <a:rPr lang="en-GB" sz="3600" dirty="0"/>
              <a:t>Number of </a:t>
            </a:r>
            <a:r>
              <a:rPr lang="en-GB" sz="3600" b="1" dirty="0">
                <a:solidFill>
                  <a:srgbClr val="B04004"/>
                </a:solidFill>
              </a:rPr>
              <a:t>irrelevant</a:t>
            </a:r>
            <a:r>
              <a:rPr lang="en-GB" sz="3600" dirty="0"/>
              <a:t> aspects copied, which  were not the primary goal of the demonstration. Types of irrelevant aspects:</a:t>
            </a:r>
          </a:p>
          <a:p>
            <a:pPr marL="1181100" lvl="1" indent="-571500" algn="l">
              <a:spcBef>
                <a:spcPts val="2338"/>
              </a:spcBef>
              <a:buFont typeface="Arial" pitchFamily="34" charset="0"/>
              <a:buChar char="•"/>
              <a:defRPr/>
            </a:pPr>
            <a:r>
              <a:rPr lang="en-US" sz="3600" dirty="0"/>
              <a:t>Same Animal</a:t>
            </a:r>
          </a:p>
          <a:p>
            <a:pPr marL="1181100" lvl="1" indent="-571500" algn="l">
              <a:buFont typeface="Arial" pitchFamily="34" charset="0"/>
              <a:buChar char="•"/>
              <a:defRPr/>
            </a:pPr>
            <a:r>
              <a:rPr lang="en-US" sz="3600" dirty="0"/>
              <a:t>Same Vocalization</a:t>
            </a:r>
          </a:p>
          <a:p>
            <a:pPr marL="1181100" lvl="1" indent="-571500" algn="l">
              <a:buFont typeface="Arial" pitchFamily="34" charset="0"/>
              <a:buChar char="•"/>
              <a:defRPr/>
            </a:pPr>
            <a:r>
              <a:rPr lang="en-US" sz="3600" dirty="0"/>
              <a:t>Same exact location (left or right)</a:t>
            </a:r>
          </a:p>
          <a:p>
            <a:pPr marL="1181100" lvl="1" indent="-571500" algn="l">
              <a:buFont typeface="Arial" pitchFamily="34" charset="0"/>
              <a:buChar char="•"/>
              <a:defRPr/>
            </a:pPr>
            <a:r>
              <a:rPr lang="en-US" sz="3600" dirty="0"/>
              <a:t>Hopping in Object Conditions or Final Location in No-Object Condition</a:t>
            </a:r>
          </a:p>
          <a:p>
            <a:pPr algn="just">
              <a:spcBef>
                <a:spcPts val="2338"/>
              </a:spcBef>
              <a:buClr>
                <a:schemeClr val="tx2"/>
              </a:buClr>
              <a:defRPr/>
            </a:pPr>
            <a:endParaRPr lang="en-US" sz="3600" b="1" dirty="0"/>
          </a:p>
          <a:p>
            <a:pPr algn="just">
              <a:defRPr/>
            </a:pP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Extraversion: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600" dirty="0"/>
              <a:t>Measured at 15 months through the </a:t>
            </a:r>
            <a:r>
              <a:rPr lang="en-US" sz="3600" dirty="0" err="1"/>
              <a:t>Surgency</a:t>
            </a:r>
            <a:r>
              <a:rPr lang="en-US" sz="3600" dirty="0"/>
              <a:t>/Extraversion scale of the Early Childhood Behavior Questionnaire (Putnam et al, 2006). </a:t>
            </a:r>
            <a:endParaRPr lang="en-US" sz="3900" b="1" dirty="0" smtClean="0">
              <a:cs typeface="+mn-cs"/>
            </a:endParaRPr>
          </a:p>
          <a:p>
            <a:pPr>
              <a:lnSpc>
                <a:spcPct val="90000"/>
              </a:lnSpc>
              <a:spcBef>
                <a:spcPts val="2338"/>
              </a:spcBef>
              <a:buClr>
                <a:schemeClr val="tx2"/>
              </a:buClr>
              <a:defRPr/>
            </a:pPr>
            <a:r>
              <a:rPr lang="en-US" sz="3900" b="1" dirty="0" smtClean="0">
                <a:cs typeface="+mn-cs"/>
              </a:rPr>
              <a:t> </a:t>
            </a:r>
          </a:p>
          <a:p>
            <a:pPr>
              <a:lnSpc>
                <a:spcPct val="90000"/>
              </a:lnSpc>
              <a:spcBef>
                <a:spcPts val="2338"/>
              </a:spcBef>
              <a:buClr>
                <a:schemeClr val="tx2"/>
              </a:buClr>
              <a:defRPr/>
            </a:pPr>
            <a:r>
              <a:rPr lang="en-US" sz="3900" b="1" dirty="0" smtClean="0">
                <a:cs typeface="+mn-cs"/>
              </a:rPr>
              <a:t>Results</a:t>
            </a:r>
            <a:endParaRPr lang="en-US" sz="3900" b="1" dirty="0" smtClean="0">
              <a:solidFill>
                <a:srgbClr val="FF3300"/>
              </a:solidFill>
              <a:cs typeface="+mn-cs"/>
            </a:endParaRPr>
          </a:p>
          <a:p>
            <a:pPr algn="l">
              <a:lnSpc>
                <a:spcPct val="90000"/>
              </a:lnSpc>
              <a:spcBef>
                <a:spcPts val="2338"/>
              </a:spcBef>
              <a:buClr>
                <a:schemeClr val="tx2"/>
              </a:buClr>
              <a:defRPr/>
            </a:pPr>
            <a:endParaRPr lang="en-US" sz="3900" dirty="0" smtClean="0">
              <a:cs typeface="+mn-cs"/>
            </a:endParaRPr>
          </a:p>
          <a:p>
            <a:pPr algn="l">
              <a:lnSpc>
                <a:spcPct val="90000"/>
              </a:lnSpc>
              <a:spcBef>
                <a:spcPts val="2338"/>
              </a:spcBef>
              <a:buClr>
                <a:schemeClr val="tx2"/>
              </a:buClr>
              <a:defRPr/>
            </a:pPr>
            <a:endParaRPr lang="en-US" sz="3600" dirty="0" smtClean="0">
              <a:cs typeface="+mn-cs"/>
            </a:endParaRPr>
          </a:p>
          <a:p>
            <a:pPr algn="l">
              <a:lnSpc>
                <a:spcPct val="90000"/>
              </a:lnSpc>
              <a:spcBef>
                <a:spcPts val="2338"/>
              </a:spcBef>
              <a:buClr>
                <a:schemeClr val="tx2"/>
              </a:buClr>
              <a:defRPr/>
            </a:pPr>
            <a:endParaRPr lang="en-US" sz="3600" dirty="0" smtClean="0">
              <a:cs typeface="+mn-cs"/>
            </a:endParaRPr>
          </a:p>
          <a:p>
            <a:pPr algn="l">
              <a:lnSpc>
                <a:spcPct val="90000"/>
              </a:lnSpc>
              <a:spcBef>
                <a:spcPts val="2338"/>
              </a:spcBef>
              <a:buClr>
                <a:schemeClr val="tx2"/>
              </a:buClr>
              <a:defRPr/>
            </a:pPr>
            <a:endParaRPr lang="en-US" sz="3600" dirty="0" smtClean="0">
              <a:cs typeface="+mn-cs"/>
            </a:endParaRPr>
          </a:p>
          <a:p>
            <a:pPr algn="l">
              <a:lnSpc>
                <a:spcPct val="90000"/>
              </a:lnSpc>
              <a:spcBef>
                <a:spcPts val="2338"/>
              </a:spcBef>
              <a:buClr>
                <a:schemeClr val="tx2"/>
              </a:buClr>
              <a:defRPr/>
            </a:pPr>
            <a:endParaRPr lang="en-US" sz="3600" dirty="0" smtClean="0">
              <a:cs typeface="+mn-cs"/>
            </a:endParaRPr>
          </a:p>
          <a:p>
            <a:pPr algn="l">
              <a:lnSpc>
                <a:spcPct val="90000"/>
              </a:lnSpc>
              <a:spcBef>
                <a:spcPts val="2338"/>
              </a:spcBef>
              <a:buClr>
                <a:schemeClr val="tx2"/>
              </a:buClr>
              <a:defRPr/>
            </a:pPr>
            <a:endParaRPr lang="en-US" sz="3600" dirty="0" smtClean="0">
              <a:cs typeface="+mn-cs"/>
            </a:endParaRPr>
          </a:p>
          <a:p>
            <a:pPr algn="l">
              <a:lnSpc>
                <a:spcPct val="90000"/>
              </a:lnSpc>
              <a:spcBef>
                <a:spcPts val="2338"/>
              </a:spcBef>
              <a:buClr>
                <a:schemeClr val="tx2"/>
              </a:buClr>
              <a:defRPr/>
            </a:pPr>
            <a:endParaRPr lang="en-US" sz="3600" dirty="0" smtClean="0">
              <a:cs typeface="+mn-cs"/>
            </a:endParaRPr>
          </a:p>
          <a:p>
            <a:pPr algn="l">
              <a:lnSpc>
                <a:spcPct val="90000"/>
              </a:lnSpc>
              <a:spcBef>
                <a:spcPts val="2338"/>
              </a:spcBef>
              <a:buClr>
                <a:schemeClr val="tx2"/>
              </a:buClr>
              <a:defRPr/>
            </a:pPr>
            <a:endParaRPr lang="en-US" sz="3600" dirty="0" smtClean="0">
              <a:cs typeface="+mn-cs"/>
            </a:endParaRPr>
          </a:p>
          <a:p>
            <a:pPr algn="l">
              <a:lnSpc>
                <a:spcPct val="90000"/>
              </a:lnSpc>
              <a:spcBef>
                <a:spcPts val="2338"/>
              </a:spcBef>
              <a:buClr>
                <a:schemeClr val="tx2"/>
              </a:buClr>
              <a:defRPr/>
            </a:pPr>
            <a:endParaRPr lang="en-US" sz="3600" dirty="0" smtClean="0">
              <a:cs typeface="+mn-cs"/>
            </a:endParaRPr>
          </a:p>
          <a:p>
            <a:pPr algn="l">
              <a:lnSpc>
                <a:spcPct val="90000"/>
              </a:lnSpc>
              <a:spcBef>
                <a:spcPts val="2338"/>
              </a:spcBef>
              <a:buClr>
                <a:schemeClr val="tx2"/>
              </a:buClr>
              <a:defRPr/>
            </a:pPr>
            <a:endParaRPr lang="en-US" sz="800" dirty="0" smtClean="0">
              <a:cs typeface="+mn-cs"/>
            </a:endParaRPr>
          </a:p>
          <a:p>
            <a:pPr algn="l">
              <a:lnSpc>
                <a:spcPct val="90000"/>
              </a:lnSpc>
              <a:spcBef>
                <a:spcPts val="2338"/>
              </a:spcBef>
              <a:buClr>
                <a:schemeClr val="tx2"/>
              </a:buClr>
              <a:defRPr/>
            </a:pPr>
            <a:endParaRPr lang="en-US" sz="3600" b="1" dirty="0" smtClean="0">
              <a:cs typeface="+mn-cs"/>
            </a:endParaRPr>
          </a:p>
          <a:p>
            <a:pPr algn="l">
              <a:lnSpc>
                <a:spcPct val="90000"/>
              </a:lnSpc>
              <a:spcBef>
                <a:spcPts val="2338"/>
              </a:spcBef>
              <a:buClr>
                <a:schemeClr val="tx2"/>
              </a:buClr>
              <a:defRPr/>
            </a:pPr>
            <a:endParaRPr lang="en-US" sz="3900" b="1" i="1" dirty="0" smtClean="0">
              <a:solidFill>
                <a:schemeClr val="tx2"/>
              </a:solidFill>
              <a:cs typeface="+mn-cs"/>
            </a:endParaRPr>
          </a:p>
          <a:p>
            <a:pPr algn="l">
              <a:lnSpc>
                <a:spcPct val="90000"/>
              </a:lnSpc>
              <a:spcBef>
                <a:spcPts val="2338"/>
              </a:spcBef>
              <a:buClr>
                <a:schemeClr val="tx2"/>
              </a:buClr>
              <a:defRPr/>
            </a:pPr>
            <a:endParaRPr lang="en-US" sz="3900" b="1" i="1" dirty="0" smtClean="0">
              <a:solidFill>
                <a:schemeClr val="tx2"/>
              </a:solidFill>
              <a:cs typeface="+mn-cs"/>
            </a:endParaRPr>
          </a:p>
          <a:p>
            <a:pPr algn="l">
              <a:lnSpc>
                <a:spcPct val="90000"/>
              </a:lnSpc>
              <a:spcBef>
                <a:spcPts val="2338"/>
              </a:spcBef>
              <a:buClr>
                <a:schemeClr val="tx2"/>
              </a:buClr>
              <a:defRPr/>
            </a:pPr>
            <a:endParaRPr lang="en-US" sz="3900" b="1" i="1" dirty="0" smtClean="0">
              <a:solidFill>
                <a:schemeClr val="tx2"/>
              </a:solidFill>
              <a:cs typeface="+mn-cs"/>
            </a:endParaRPr>
          </a:p>
          <a:p>
            <a:pPr>
              <a:defRPr/>
            </a:pPr>
            <a:endParaRPr lang="en-US" sz="3600" dirty="0" smtClean="0">
              <a:solidFill>
                <a:srgbClr val="FF3300"/>
              </a:solidFill>
              <a:cs typeface="+mn-cs"/>
            </a:endParaRPr>
          </a:p>
          <a:p>
            <a:pPr algn="l">
              <a:lnSpc>
                <a:spcPct val="90000"/>
              </a:lnSpc>
              <a:spcBef>
                <a:spcPts val="2338"/>
              </a:spcBef>
              <a:buClr>
                <a:schemeClr val="tx2"/>
              </a:buClr>
              <a:defRPr/>
            </a:pPr>
            <a:endParaRPr lang="en-US" sz="3900" b="1" i="1" dirty="0" smtClean="0">
              <a:solidFill>
                <a:schemeClr val="tx2"/>
              </a:solidFill>
              <a:cs typeface="+mn-cs"/>
            </a:endParaRPr>
          </a:p>
        </p:txBody>
      </p:sp>
      <p:sp>
        <p:nvSpPr>
          <p:cNvPr id="1028" name="Rectangle 2009"/>
          <p:cNvSpPr>
            <a:spLocks noChangeArrowheads="1"/>
          </p:cNvSpPr>
          <p:nvPr/>
        </p:nvSpPr>
        <p:spPr bwMode="auto">
          <a:xfrm>
            <a:off x="25563513" y="15657513"/>
            <a:ext cx="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anchor="ctr">
            <a:spAutoFit/>
          </a:bodyPr>
          <a:lstStyle/>
          <a:p>
            <a:endParaRPr lang="nl-NL"/>
          </a:p>
        </p:txBody>
      </p:sp>
      <p:sp>
        <p:nvSpPr>
          <p:cNvPr id="1029" name="Rectangle 2010"/>
          <p:cNvSpPr>
            <a:spLocks noChangeArrowheads="1"/>
          </p:cNvSpPr>
          <p:nvPr/>
        </p:nvSpPr>
        <p:spPr bwMode="auto">
          <a:xfrm>
            <a:off x="25012650" y="16395700"/>
            <a:ext cx="1054100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52733" anchor="ctr">
            <a:spAutoFit/>
          </a:bodyPr>
          <a:lstStyle/>
          <a:p>
            <a:pPr algn="l" defTabSz="1054100">
              <a:spcBef>
                <a:spcPct val="0"/>
              </a:spcBef>
            </a:pPr>
            <a:r>
              <a:rPr lang="en-GB" sz="1400">
                <a:solidFill>
                  <a:srgbClr val="3366FF"/>
                </a:solidFill>
                <a:latin typeface="Helvetica" charset="0"/>
                <a:cs typeface="Times New Roman" charset="0"/>
              </a:rPr>
              <a:t>	</a:t>
            </a:r>
            <a:endParaRPr lang="en-GB" sz="4700">
              <a:cs typeface="Times New Roman" charset="0"/>
            </a:endParaRPr>
          </a:p>
          <a:p>
            <a:pPr algn="l" defTabSz="1054100">
              <a:spcBef>
                <a:spcPct val="0"/>
              </a:spcBef>
            </a:pPr>
            <a:r>
              <a:rPr lang="en-GB" sz="1400">
                <a:solidFill>
                  <a:srgbClr val="333333"/>
                </a:solidFill>
                <a:latin typeface="Helvetica" charset="0"/>
                <a:cs typeface="Times New Roman" charset="0"/>
              </a:rPr>
              <a:t>	</a:t>
            </a:r>
            <a:endParaRPr lang="en-GB" sz="2800">
              <a:latin typeface="Times New Roman" charset="0"/>
              <a:cs typeface="Times New Roman" charset="0"/>
            </a:endParaRPr>
          </a:p>
        </p:txBody>
      </p:sp>
      <p:sp>
        <p:nvSpPr>
          <p:cNvPr id="15368" name="Text Box 2012"/>
          <p:cNvSpPr txBox="1">
            <a:spLocks noChangeArrowheads="1"/>
          </p:cNvSpPr>
          <p:nvPr/>
        </p:nvSpPr>
        <p:spPr bwMode="auto">
          <a:xfrm>
            <a:off x="-1" y="-144016"/>
            <a:ext cx="51127025" cy="6877150"/>
          </a:xfrm>
          <a:prstGeom prst="rect">
            <a:avLst/>
          </a:prstGeom>
          <a:solidFill>
            <a:schemeClr val="bg2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tIns="0" rIns="0" bIns="43201" anchor="ctr"/>
          <a:lstStyle>
            <a:lvl1pPr defTabSz="863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863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70000"/>
              </a:lnSpc>
              <a:defRPr/>
            </a:pPr>
            <a:endParaRPr lang="en-GB" sz="9200" b="1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en-GB" sz="9200" b="1" dirty="0" smtClean="0">
                <a:solidFill>
                  <a:srgbClr val="000000"/>
                </a:solidFill>
              </a:rPr>
              <a:t>Selective and Faithful Imitation Assessed </a:t>
            </a:r>
          </a:p>
          <a:p>
            <a:pPr>
              <a:lnSpc>
                <a:spcPct val="90000"/>
              </a:lnSpc>
              <a:defRPr/>
            </a:pPr>
            <a:r>
              <a:rPr lang="en-GB" sz="9200" b="1" dirty="0" smtClean="0">
                <a:solidFill>
                  <a:srgbClr val="000000"/>
                </a:solidFill>
              </a:rPr>
              <a:t>Longitudinally From 13 to 24 Months</a:t>
            </a:r>
          </a:p>
          <a:p>
            <a:pPr>
              <a:lnSpc>
                <a:spcPct val="110000"/>
              </a:lnSpc>
              <a:defRPr/>
            </a:pPr>
            <a:r>
              <a:rPr lang="en-GB" sz="5500" b="1" dirty="0" smtClean="0">
                <a:solidFill>
                  <a:schemeClr val="accent5">
                    <a:lumMod val="75000"/>
                  </a:schemeClr>
                </a:solidFill>
              </a:rPr>
              <a:t>Elena Sakkalou</a:t>
            </a:r>
            <a:r>
              <a:rPr lang="en-GB" sz="5500" b="1" baseline="30000" dirty="0" smtClean="0">
                <a:solidFill>
                  <a:srgbClr val="465E9C"/>
                </a:solidFill>
              </a:rPr>
              <a:t>1, 2</a:t>
            </a:r>
            <a:r>
              <a:rPr lang="en-GB" sz="5500" b="1" dirty="0" smtClean="0">
                <a:solidFill>
                  <a:schemeClr val="accent5">
                    <a:lumMod val="75000"/>
                  </a:schemeClr>
                </a:solidFill>
              </a:rPr>
              <a:t>, Kate Ellis-Davies</a:t>
            </a:r>
            <a:r>
              <a:rPr lang="en-GB" sz="5500" b="1" baseline="30000" dirty="0" smtClean="0">
                <a:solidFill>
                  <a:srgbClr val="465E9C"/>
                </a:solidFill>
              </a:rPr>
              <a:t>3,2</a:t>
            </a:r>
            <a:r>
              <a:rPr lang="en-GB" sz="5500" b="1" dirty="0" smtClean="0">
                <a:solidFill>
                  <a:schemeClr val="accent5">
                    <a:lumMod val="75000"/>
                  </a:schemeClr>
                </a:solidFill>
              </a:rPr>
              <a:t>, Elma Hilbrink</a:t>
            </a:r>
            <a:r>
              <a:rPr lang="en-GB" sz="5500" b="1" baseline="30000" dirty="0" smtClean="0">
                <a:solidFill>
                  <a:srgbClr val="465E9C"/>
                </a:solidFill>
              </a:rPr>
              <a:t>4,2</a:t>
            </a:r>
            <a:r>
              <a:rPr lang="en-GB" sz="5500" b="1" dirty="0" smtClean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GB" sz="5500" b="1" dirty="0" err="1" smtClean="0">
                <a:solidFill>
                  <a:schemeClr val="accent5">
                    <a:lumMod val="75000"/>
                  </a:schemeClr>
                </a:solidFill>
              </a:rPr>
              <a:t>Merideth</a:t>
            </a:r>
            <a:r>
              <a:rPr lang="en-GB" sz="5500" b="1" dirty="0" smtClean="0">
                <a:solidFill>
                  <a:schemeClr val="accent5">
                    <a:lumMod val="75000"/>
                  </a:schemeClr>
                </a:solidFill>
              </a:rPr>
              <a:t> Gattis</a:t>
            </a:r>
            <a:r>
              <a:rPr lang="en-GB" sz="5500" b="1" baseline="30000" dirty="0" smtClean="0">
                <a:solidFill>
                  <a:srgbClr val="465E9C"/>
                </a:solidFill>
              </a:rPr>
              <a:t>2</a:t>
            </a:r>
          </a:p>
          <a:p>
            <a:pPr>
              <a:defRPr/>
            </a:pPr>
            <a:r>
              <a:rPr lang="en-GB" sz="4500" b="1" i="1" baseline="30000" dirty="0" smtClean="0">
                <a:solidFill>
                  <a:schemeClr val="tx2"/>
                </a:solidFill>
              </a:rPr>
              <a:t>1</a:t>
            </a:r>
            <a:r>
              <a:rPr lang="en-GB" sz="4500" b="1" i="1" dirty="0" smtClean="0">
                <a:solidFill>
                  <a:schemeClr val="tx2"/>
                </a:solidFill>
              </a:rPr>
              <a:t>UCL Institute of Child Health, UK   </a:t>
            </a:r>
            <a:r>
              <a:rPr lang="en-GB" sz="4500" b="1" i="1" baseline="30000" dirty="0" smtClean="0">
                <a:solidFill>
                  <a:schemeClr val="tx2"/>
                </a:solidFill>
              </a:rPr>
              <a:t>2</a:t>
            </a:r>
            <a:r>
              <a:rPr lang="en-GB" sz="4500" b="1" i="1" dirty="0" smtClean="0">
                <a:solidFill>
                  <a:schemeClr val="tx2"/>
                </a:solidFill>
              </a:rPr>
              <a:t>Cardiff University, UK </a:t>
            </a:r>
          </a:p>
          <a:p>
            <a:pPr>
              <a:defRPr/>
            </a:pPr>
            <a:r>
              <a:rPr lang="en-GB" sz="4500" b="1" i="1" baseline="30000" dirty="0" smtClean="0">
                <a:solidFill>
                  <a:schemeClr val="tx2"/>
                </a:solidFill>
              </a:rPr>
              <a:t>3</a:t>
            </a:r>
            <a:r>
              <a:rPr lang="en-GB" sz="4500" b="1" i="1" dirty="0" smtClean="0">
                <a:solidFill>
                  <a:schemeClr val="tx2"/>
                </a:solidFill>
              </a:rPr>
              <a:t>Cambridge University, UK   </a:t>
            </a:r>
            <a:r>
              <a:rPr lang="en-GB" sz="4500" b="1" i="1" baseline="30000" dirty="0" smtClean="0">
                <a:solidFill>
                  <a:schemeClr val="tx2"/>
                </a:solidFill>
              </a:rPr>
              <a:t>4</a:t>
            </a:r>
            <a:r>
              <a:rPr lang="en-US" sz="4500" b="1" i="1" dirty="0" smtClean="0">
                <a:solidFill>
                  <a:schemeClr val="tx2"/>
                </a:solidFill>
              </a:rPr>
              <a:t>Max Planck Institute for Psycholinguistics, NL</a:t>
            </a:r>
            <a:endParaRPr lang="en-GB" sz="4500" b="1" i="1" dirty="0" smtClean="0">
              <a:solidFill>
                <a:schemeClr val="tx2"/>
              </a:solidFill>
            </a:endParaRPr>
          </a:p>
          <a:p>
            <a:pPr>
              <a:defRPr/>
            </a:pPr>
            <a:endParaRPr lang="en-GB" sz="6600" b="1" baseline="30000" dirty="0" smtClean="0">
              <a:solidFill>
                <a:srgbClr val="CC0000"/>
              </a:solidFill>
            </a:endParaRPr>
          </a:p>
          <a:p>
            <a:pPr>
              <a:spcBef>
                <a:spcPct val="0"/>
              </a:spcBef>
              <a:defRPr/>
            </a:pPr>
            <a:endParaRPr lang="en-GB" sz="4500" dirty="0" smtClean="0">
              <a:solidFill>
                <a:srgbClr val="FF0000"/>
              </a:solidFill>
              <a:cs typeface="Times New Roman" charset="0"/>
            </a:endParaRPr>
          </a:p>
        </p:txBody>
      </p:sp>
      <p:grpSp>
        <p:nvGrpSpPr>
          <p:cNvPr id="1033" name="Group 2016"/>
          <p:cNvGrpSpPr>
            <a:grpSpLocks/>
          </p:cNvGrpSpPr>
          <p:nvPr/>
        </p:nvGrpSpPr>
        <p:grpSpPr bwMode="auto">
          <a:xfrm>
            <a:off x="1077913" y="1318767"/>
            <a:ext cx="4103687" cy="3671888"/>
            <a:chOff x="24476" y="528"/>
            <a:chExt cx="3076" cy="2955"/>
          </a:xfrm>
        </p:grpSpPr>
        <p:pic>
          <p:nvPicPr>
            <p:cNvPr id="1073" name="Picture 2017" descr="eng uni logo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76" y="528"/>
              <a:ext cx="3076" cy="1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74" name="Picture 2018" descr="welsh uni logo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76" y="2040"/>
              <a:ext cx="3076" cy="1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4" name="Picture 2019" descr="school of psychology logo 4 we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163" y="1318767"/>
            <a:ext cx="4471987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6338" y="1212850"/>
            <a:ext cx="3438525" cy="33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91" descr="MAIN LEVERHULME LOGO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2513" y="1143000"/>
            <a:ext cx="5853112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25563513" y="-439738"/>
            <a:ext cx="0" cy="1524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007A5C">
                <a:alpha val="74998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anchor="ctr">
            <a:spAutoFit/>
          </a:bodyPr>
          <a:lstStyle/>
          <a:p>
            <a:pPr>
              <a:defRPr/>
            </a:pPr>
            <a:endParaRPr lang="nl-NL">
              <a:ea typeface="+mn-ea"/>
              <a:cs typeface="+mn-cs"/>
            </a:endParaRPr>
          </a:p>
        </p:txBody>
      </p:sp>
      <p:sp>
        <p:nvSpPr>
          <p:cNvPr id="15416" name="Text Box 56"/>
          <p:cNvSpPr txBox="1">
            <a:spLocks noChangeArrowheads="1"/>
          </p:cNvSpPr>
          <p:nvPr/>
        </p:nvSpPr>
        <p:spPr bwMode="auto">
          <a:xfrm rot="16200000">
            <a:off x="32450235" y="10288240"/>
            <a:ext cx="6696075" cy="59531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>
            <a:spAutoFit/>
          </a:bodyPr>
          <a:lstStyle>
            <a:lvl1pPr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GB" sz="3600" dirty="0" smtClean="0"/>
              <a:t>Mean Faithful Imitation</a:t>
            </a:r>
          </a:p>
        </p:txBody>
      </p:sp>
      <p:pic>
        <p:nvPicPr>
          <p:cNvPr id="1042" name="Picture 993" descr="P1010188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816" y="26866634"/>
            <a:ext cx="4536000" cy="4376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992" descr="P101019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60" y="26866634"/>
            <a:ext cx="4537075" cy="4376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991" descr="P1010193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2456" y="26888984"/>
            <a:ext cx="4536000" cy="43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84" name="Text Box 124"/>
          <p:cNvSpPr txBox="1">
            <a:spLocks noChangeArrowheads="1"/>
          </p:cNvSpPr>
          <p:nvPr/>
        </p:nvSpPr>
        <p:spPr bwMode="auto">
          <a:xfrm>
            <a:off x="34996560" y="21134734"/>
            <a:ext cx="15410185" cy="7294306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>
            <a:spAutoFit/>
          </a:bodyPr>
          <a:lstStyle>
            <a:lvl1pPr defTabSz="995363">
              <a:defRPr sz="7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95363">
              <a:defRPr sz="7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95363">
              <a:defRPr sz="7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95363">
              <a:defRPr sz="7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95363">
              <a:defRPr sz="7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3900" b="1" dirty="0" smtClean="0">
                <a:cs typeface="+mn-cs"/>
              </a:rPr>
              <a:t>Conclusions</a:t>
            </a:r>
            <a:endParaRPr lang="en-US" sz="3600" dirty="0" smtClean="0"/>
          </a:p>
          <a:p>
            <a:pPr marL="571500" indent="-571500" algn="just">
              <a:spcBef>
                <a:spcPct val="50000"/>
              </a:spcBef>
              <a:buFont typeface="Arial"/>
              <a:buChar char="•"/>
              <a:defRPr/>
            </a:pPr>
            <a:r>
              <a:rPr lang="en-US" sz="3600" smtClean="0"/>
              <a:t>Imitation of </a:t>
            </a:r>
            <a:r>
              <a:rPr lang="en-US" sz="3600" dirty="0" smtClean="0"/>
              <a:t>goals increases steadily and </a:t>
            </a:r>
            <a:r>
              <a:rPr lang="en-US" sz="3600" dirty="0"/>
              <a:t>remains a stable </a:t>
            </a:r>
            <a:r>
              <a:rPr lang="en-US" sz="3600" dirty="0" smtClean="0"/>
              <a:t>trait </a:t>
            </a:r>
            <a:r>
              <a:rPr lang="en-US" sz="3600" dirty="0"/>
              <a:t>of </a:t>
            </a:r>
            <a:r>
              <a:rPr lang="en-US" sz="3600" dirty="0" smtClean="0"/>
              <a:t>infants across </a:t>
            </a:r>
            <a:r>
              <a:rPr lang="en-US" sz="3600" dirty="0"/>
              <a:t>the second year of </a:t>
            </a:r>
            <a:r>
              <a:rPr lang="en-US" sz="3600" dirty="0" smtClean="0"/>
              <a:t>life. The findings support previous work in our lab (</a:t>
            </a:r>
            <a:r>
              <a:rPr lang="en-US" sz="3600" dirty="0" err="1" smtClean="0"/>
              <a:t>Sakkalou</a:t>
            </a:r>
            <a:r>
              <a:rPr lang="en-US" sz="3600" dirty="0" smtClean="0"/>
              <a:t> et al., 2013).</a:t>
            </a:r>
          </a:p>
          <a:p>
            <a:pPr marL="571500" indent="-571500" algn="just">
              <a:spcBef>
                <a:spcPct val="50000"/>
              </a:spcBef>
              <a:buFont typeface="Arial"/>
              <a:buChar char="•"/>
              <a:defRPr/>
            </a:pPr>
            <a:r>
              <a:rPr lang="en-US" sz="3600" dirty="0" smtClean="0"/>
              <a:t>Faithful imitation also increases ste</a:t>
            </a:r>
            <a:r>
              <a:rPr lang="en-US" sz="3600" dirty="0"/>
              <a:t>a</a:t>
            </a:r>
            <a:r>
              <a:rPr lang="en-US" sz="3600" dirty="0" smtClean="0"/>
              <a:t>dily but reflects less individual stability across the ages tested.  </a:t>
            </a:r>
          </a:p>
          <a:p>
            <a:pPr marL="571500" indent="-571500" algn="just">
              <a:spcBef>
                <a:spcPct val="50000"/>
              </a:spcBef>
              <a:buFont typeface="Arial"/>
              <a:buChar char="•"/>
              <a:defRPr/>
            </a:pPr>
            <a:r>
              <a:rPr lang="en-US" sz="3600" dirty="0" smtClean="0"/>
              <a:t>Infants high in extraversion made a significant shift towards faithful imitation earlier than infants low in extraversion. </a:t>
            </a:r>
          </a:p>
          <a:p>
            <a:pPr marL="571500" indent="-571500" algn="just">
              <a:spcBef>
                <a:spcPct val="50000"/>
              </a:spcBef>
              <a:buFont typeface="Arial"/>
              <a:buChar char="•"/>
              <a:defRPr/>
            </a:pPr>
            <a:r>
              <a:rPr lang="en-US" sz="3600" dirty="0" smtClean="0"/>
              <a:t>These results support previous work in our lab (</a:t>
            </a:r>
            <a:r>
              <a:rPr lang="en-US" sz="3600" dirty="0" err="1" smtClean="0"/>
              <a:t>Hilbrink</a:t>
            </a:r>
            <a:r>
              <a:rPr lang="en-US" sz="3600" dirty="0" smtClean="0"/>
              <a:t> et al, in press) suggesting that the </a:t>
            </a:r>
            <a:r>
              <a:rPr lang="en-US" sz="3600" dirty="0"/>
              <a:t>shift </a:t>
            </a:r>
            <a:r>
              <a:rPr lang="en-US" sz="3600" dirty="0" smtClean="0"/>
              <a:t>to more faithful imitation is related to social and interpersonal motivations (</a:t>
            </a:r>
            <a:r>
              <a:rPr lang="en-US" sz="3600" dirty="0" err="1" smtClean="0"/>
              <a:t>Uzgiris</a:t>
            </a:r>
            <a:r>
              <a:rPr lang="en-US" sz="3600" dirty="0" smtClean="0"/>
              <a:t>, 1981).  </a:t>
            </a:r>
            <a:endParaRPr lang="en-US" sz="3600" dirty="0" smtClean="0">
              <a:cs typeface="+mn-cs"/>
            </a:endParaRPr>
          </a:p>
        </p:txBody>
      </p:sp>
      <p:graphicFrame>
        <p:nvGraphicFramePr>
          <p:cNvPr id="53" name="Char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0927023"/>
              </p:ext>
            </p:extLst>
          </p:nvPr>
        </p:nvGraphicFramePr>
        <p:xfrm>
          <a:off x="36292704" y="7741246"/>
          <a:ext cx="12951731" cy="6264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1048" name="TextBox 54"/>
          <p:cNvSpPr txBox="1">
            <a:spLocks noChangeAspect="1"/>
          </p:cNvSpPr>
          <p:nvPr/>
        </p:nvSpPr>
        <p:spPr bwMode="auto">
          <a:xfrm>
            <a:off x="36933188" y="10809288"/>
            <a:ext cx="13525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*</a:t>
            </a:r>
          </a:p>
        </p:txBody>
      </p:sp>
      <p:sp>
        <p:nvSpPr>
          <p:cNvPr id="2" name="TextBox 55"/>
          <p:cNvSpPr txBox="1">
            <a:spLocks noChangeAspect="1"/>
          </p:cNvSpPr>
          <p:nvPr/>
        </p:nvSpPr>
        <p:spPr bwMode="auto">
          <a:xfrm>
            <a:off x="38685788" y="10834688"/>
            <a:ext cx="135096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*</a:t>
            </a:r>
          </a:p>
        </p:txBody>
      </p:sp>
      <p:sp>
        <p:nvSpPr>
          <p:cNvPr id="61" name="Text Box 54"/>
          <p:cNvSpPr txBox="1">
            <a:spLocks noChangeArrowheads="1"/>
          </p:cNvSpPr>
          <p:nvPr/>
        </p:nvSpPr>
        <p:spPr bwMode="auto">
          <a:xfrm>
            <a:off x="36940776" y="13693899"/>
            <a:ext cx="12673012" cy="6000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  <a:alpha val="74998"/>
              </a:schemeClr>
            </a:prstShdw>
          </a:effectLst>
        </p:spPr>
        <p:txBody>
          <a:bodyPr lIns="0" tIns="0" rIns="0">
            <a:spAutoFit/>
          </a:bodyPr>
          <a:lstStyle>
            <a:lvl1pPr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en-GB" sz="3600" dirty="0" smtClean="0"/>
              <a:t>       13 Months         17 Months         24 Months</a:t>
            </a:r>
          </a:p>
        </p:txBody>
      </p:sp>
      <p:sp>
        <p:nvSpPr>
          <p:cNvPr id="1051" name="TextBox 7"/>
          <p:cNvSpPr txBox="1">
            <a:spLocks noChangeArrowheads="1"/>
          </p:cNvSpPr>
          <p:nvPr/>
        </p:nvSpPr>
        <p:spPr bwMode="auto">
          <a:xfrm>
            <a:off x="45365712" y="10549558"/>
            <a:ext cx="4319863" cy="131112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 smtClean="0"/>
              <a:t>High-Extraversion </a:t>
            </a:r>
            <a:endParaRPr lang="en-US" sz="3600" dirty="0"/>
          </a:p>
          <a:p>
            <a:r>
              <a:rPr lang="en-US" sz="3600" dirty="0" smtClean="0"/>
              <a:t>Low-Extraversion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 bwMode="auto">
          <a:xfrm>
            <a:off x="49468088" y="11413158"/>
            <a:ext cx="433387" cy="43180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/>
          <a:lstStyle/>
          <a:p>
            <a:pPr defTabSz="995363">
              <a:defRPr/>
            </a:pPr>
            <a:endParaRPr lang="en-US"/>
          </a:p>
        </p:txBody>
      </p:sp>
      <p:sp>
        <p:nvSpPr>
          <p:cNvPr id="64" name="Rectangle 63"/>
          <p:cNvSpPr/>
          <p:nvPr/>
        </p:nvSpPr>
        <p:spPr bwMode="auto">
          <a:xfrm>
            <a:off x="49468088" y="10620995"/>
            <a:ext cx="433387" cy="4318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/>
          <a:lstStyle/>
          <a:p>
            <a:pPr defTabSz="995363">
              <a:defRPr/>
            </a:pPr>
            <a:endParaRPr lang="en-US"/>
          </a:p>
        </p:txBody>
      </p:sp>
      <p:sp>
        <p:nvSpPr>
          <p:cNvPr id="18" name="Left-Right Arrow 17"/>
          <p:cNvSpPr/>
          <p:nvPr/>
        </p:nvSpPr>
        <p:spPr bwMode="auto">
          <a:xfrm rot="4158104">
            <a:off x="38134194" y="17887096"/>
            <a:ext cx="2880000" cy="180000"/>
          </a:xfrm>
          <a:prstGeom prst="leftRightArrow">
            <a:avLst/>
          </a:prstGeom>
          <a:solidFill>
            <a:schemeClr val="accent5">
              <a:lumMod val="75000"/>
            </a:schemeClr>
          </a:solidFill>
          <a:ln w="381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/>
          <a:lstStyle/>
          <a:p>
            <a:pPr defTabSz="995363">
              <a:defRPr/>
            </a:pPr>
            <a:endParaRPr lang="en-US"/>
          </a:p>
        </p:txBody>
      </p:sp>
      <p:sp>
        <p:nvSpPr>
          <p:cNvPr id="79" name="Left-Right Arrow 78"/>
          <p:cNvSpPr/>
          <p:nvPr/>
        </p:nvSpPr>
        <p:spPr bwMode="auto">
          <a:xfrm rot="6755496">
            <a:off x="36341043" y="17941789"/>
            <a:ext cx="2880000" cy="180000"/>
          </a:xfrm>
          <a:prstGeom prst="leftRightArrow">
            <a:avLst/>
          </a:prstGeom>
          <a:solidFill>
            <a:schemeClr val="accent5">
              <a:lumMod val="75000"/>
            </a:schemeClr>
          </a:solidFill>
          <a:ln w="381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/>
          <a:lstStyle/>
          <a:p>
            <a:pPr defTabSz="995363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57" name="TextBox 19"/>
          <p:cNvSpPr txBox="1">
            <a:spLocks noChangeArrowheads="1"/>
          </p:cNvSpPr>
          <p:nvPr/>
        </p:nvSpPr>
        <p:spPr bwMode="auto">
          <a:xfrm>
            <a:off x="35501161" y="17589470"/>
            <a:ext cx="1871663" cy="803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50000"/>
              </a:lnSpc>
            </a:pPr>
            <a:r>
              <a:rPr lang="en-US" sz="3600" b="1" dirty="0" err="1">
                <a:solidFill>
                  <a:srgbClr val="B04004"/>
                </a:solidFill>
              </a:rPr>
              <a:t>ρ</a:t>
            </a:r>
            <a:r>
              <a:rPr lang="en-US" sz="3600" b="1" dirty="0">
                <a:solidFill>
                  <a:srgbClr val="B04004"/>
                </a:solidFill>
              </a:rPr>
              <a:t> =.39</a:t>
            </a:r>
          </a:p>
          <a:p>
            <a:pPr>
              <a:lnSpc>
                <a:spcPct val="50000"/>
              </a:lnSpc>
            </a:pPr>
            <a:r>
              <a:rPr lang="en-US" sz="3600" b="1" dirty="0">
                <a:solidFill>
                  <a:srgbClr val="B04004"/>
                </a:solidFill>
              </a:rPr>
              <a:t> p &lt; .02</a:t>
            </a:r>
            <a:r>
              <a:rPr lang="en-US" sz="3600" dirty="0"/>
              <a:t> </a:t>
            </a:r>
          </a:p>
        </p:txBody>
      </p:sp>
      <p:sp>
        <p:nvSpPr>
          <p:cNvPr id="1058" name="TextBox 81"/>
          <p:cNvSpPr txBox="1">
            <a:spLocks noChangeArrowheads="1"/>
          </p:cNvSpPr>
          <p:nvPr/>
        </p:nvSpPr>
        <p:spPr bwMode="auto">
          <a:xfrm>
            <a:off x="39605571" y="17604601"/>
            <a:ext cx="2376488" cy="803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50000"/>
              </a:lnSpc>
            </a:pPr>
            <a:r>
              <a:rPr lang="en-US" sz="3600" b="1" dirty="0" err="1">
                <a:solidFill>
                  <a:srgbClr val="B04004"/>
                </a:solidFill>
              </a:rPr>
              <a:t>ρ</a:t>
            </a:r>
            <a:r>
              <a:rPr lang="en-US" sz="3600" b="1" dirty="0">
                <a:solidFill>
                  <a:srgbClr val="B04004"/>
                </a:solidFill>
              </a:rPr>
              <a:t> =.57</a:t>
            </a:r>
          </a:p>
          <a:p>
            <a:pPr>
              <a:lnSpc>
                <a:spcPct val="50000"/>
              </a:lnSpc>
            </a:pPr>
            <a:r>
              <a:rPr lang="en-US" sz="3600" b="1" dirty="0">
                <a:solidFill>
                  <a:srgbClr val="B04004"/>
                </a:solidFill>
              </a:rPr>
              <a:t>  p &lt; .001</a:t>
            </a:r>
            <a:r>
              <a:rPr lang="en-US" sz="3600" dirty="0"/>
              <a:t> </a:t>
            </a:r>
          </a:p>
        </p:txBody>
      </p:sp>
      <p:sp>
        <p:nvSpPr>
          <p:cNvPr id="1059" name="TextBox 1"/>
          <p:cNvSpPr txBox="1">
            <a:spLocks noChangeArrowheads="1"/>
          </p:cNvSpPr>
          <p:nvPr/>
        </p:nvSpPr>
        <p:spPr bwMode="auto">
          <a:xfrm>
            <a:off x="38308928" y="7311157"/>
            <a:ext cx="110172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b="1" dirty="0"/>
              <a:t>Faithful Imitation and </a:t>
            </a:r>
            <a:r>
              <a:rPr lang="en-US" sz="3600" b="1" dirty="0" smtClean="0"/>
              <a:t>Relation with Extraversion</a:t>
            </a:r>
            <a:endParaRPr lang="en-GB" sz="3600" dirty="0"/>
          </a:p>
        </p:txBody>
      </p:sp>
      <p:sp>
        <p:nvSpPr>
          <p:cNvPr id="3" name="Rectangle 2"/>
          <p:cNvSpPr/>
          <p:nvPr/>
        </p:nvSpPr>
        <p:spPr bwMode="auto">
          <a:xfrm>
            <a:off x="35068293" y="7093174"/>
            <a:ext cx="15193963" cy="770485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/>
          <a:lstStyle/>
          <a:p>
            <a:pPr defTabSz="995363">
              <a:defRPr/>
            </a:pPr>
            <a:endParaRPr lang="en-GB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35068568" y="15230078"/>
            <a:ext cx="15193963" cy="518457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/>
          <a:lstStyle/>
          <a:p>
            <a:pPr defTabSz="995363">
              <a:defRPr/>
            </a:pPr>
            <a:endParaRPr lang="en-GB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63" name="TextBox 42"/>
          <p:cNvSpPr txBox="1">
            <a:spLocks noChangeArrowheads="1"/>
          </p:cNvSpPr>
          <p:nvPr/>
        </p:nvSpPr>
        <p:spPr bwMode="auto">
          <a:xfrm>
            <a:off x="39685191" y="9790410"/>
            <a:ext cx="4667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 smtClean="0"/>
              <a:t>*  </a:t>
            </a:r>
            <a:endParaRPr lang="en-US" sz="3600" dirty="0"/>
          </a:p>
        </p:txBody>
      </p:sp>
      <p:cxnSp>
        <p:nvCxnSpPr>
          <p:cNvPr id="44" name="Straight Arrow Connector 43"/>
          <p:cNvCxnSpPr>
            <a:cxnSpLocks noChangeShapeType="1"/>
          </p:cNvCxnSpPr>
          <p:nvPr/>
        </p:nvCxnSpPr>
        <p:spPr bwMode="auto">
          <a:xfrm flipV="1">
            <a:off x="39461353" y="9718402"/>
            <a:ext cx="1439863" cy="1119188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65" name="TextBox 47"/>
          <p:cNvSpPr txBox="1">
            <a:spLocks noChangeArrowheads="1"/>
          </p:cNvSpPr>
          <p:nvPr/>
        </p:nvSpPr>
        <p:spPr bwMode="auto">
          <a:xfrm>
            <a:off x="44361717" y="10695533"/>
            <a:ext cx="4667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/>
              <a:t>*</a:t>
            </a:r>
          </a:p>
        </p:txBody>
      </p:sp>
      <p:cxnSp>
        <p:nvCxnSpPr>
          <p:cNvPr id="49" name="Straight Arrow Connector 48"/>
          <p:cNvCxnSpPr>
            <a:cxnSpLocks noChangeShapeType="1"/>
          </p:cNvCxnSpPr>
          <p:nvPr/>
        </p:nvCxnSpPr>
        <p:spPr bwMode="auto">
          <a:xfrm flipV="1">
            <a:off x="43637817" y="10130383"/>
            <a:ext cx="1439863" cy="1117600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TextBox 4"/>
          <p:cNvSpPr txBox="1"/>
          <p:nvPr/>
        </p:nvSpPr>
        <p:spPr>
          <a:xfrm>
            <a:off x="34924552" y="19406542"/>
            <a:ext cx="6768752" cy="77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4"/>
                </a:solidFill>
              </a:rPr>
              <a:t>    </a:t>
            </a:r>
            <a:r>
              <a:rPr lang="en-US" sz="3600" dirty="0" smtClean="0">
                <a:solidFill>
                  <a:srgbClr val="000000"/>
                </a:solidFill>
              </a:rPr>
              <a:t>13 Months          </a:t>
            </a:r>
            <a:r>
              <a:rPr lang="en-US" sz="3600" dirty="0">
                <a:solidFill>
                  <a:srgbClr val="000000"/>
                </a:solidFill>
              </a:rPr>
              <a:t>24 Months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012784" y="16022166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17 </a:t>
            </a:r>
            <a:r>
              <a:rPr lang="en-US" sz="3600" dirty="0" smtClean="0"/>
              <a:t>Months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34852544" y="15374094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Goal-Directed Imitation Correlation</a:t>
            </a:r>
            <a:endParaRPr lang="en-US" sz="3600" dirty="0"/>
          </a:p>
        </p:txBody>
      </p:sp>
      <p:sp>
        <p:nvSpPr>
          <p:cNvPr id="58" name="TextBox 19"/>
          <p:cNvSpPr txBox="1">
            <a:spLocks noChangeArrowheads="1"/>
          </p:cNvSpPr>
          <p:nvPr/>
        </p:nvSpPr>
        <p:spPr bwMode="auto">
          <a:xfrm>
            <a:off x="43997112" y="17589470"/>
            <a:ext cx="1854333" cy="803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50000"/>
              </a:lnSpc>
            </a:pPr>
            <a:r>
              <a:rPr lang="en-US" sz="3600" b="1" dirty="0" err="1">
                <a:solidFill>
                  <a:schemeClr val="tx2"/>
                </a:solidFill>
              </a:rPr>
              <a:t>ρ</a:t>
            </a:r>
            <a:r>
              <a:rPr lang="en-US" sz="3600" b="1" dirty="0">
                <a:solidFill>
                  <a:schemeClr val="tx2"/>
                </a:solidFill>
              </a:rPr>
              <a:t> =.</a:t>
            </a:r>
            <a:r>
              <a:rPr lang="en-US" sz="3600" b="1" dirty="0" smtClean="0">
                <a:solidFill>
                  <a:schemeClr val="tx2"/>
                </a:solidFill>
              </a:rPr>
              <a:t>38</a:t>
            </a:r>
            <a:endParaRPr lang="en-US" sz="3600" b="1" dirty="0">
              <a:solidFill>
                <a:schemeClr val="tx2"/>
              </a:solidFill>
            </a:endParaRPr>
          </a:p>
          <a:p>
            <a:pPr>
              <a:lnSpc>
                <a:spcPct val="50000"/>
              </a:lnSpc>
            </a:pPr>
            <a:r>
              <a:rPr lang="en-US" sz="3600" b="1" dirty="0">
                <a:solidFill>
                  <a:schemeClr val="tx2"/>
                </a:solidFill>
              </a:rPr>
              <a:t> p &lt; .02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3421496" y="15374094"/>
            <a:ext cx="7056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Faithful Imitation Correlation</a:t>
            </a:r>
            <a:endParaRPr lang="en-US" sz="3600" dirty="0"/>
          </a:p>
        </p:txBody>
      </p:sp>
      <p:sp>
        <p:nvSpPr>
          <p:cNvPr id="13" name="Freeform 12"/>
          <p:cNvSpPr/>
          <p:nvPr/>
        </p:nvSpPr>
        <p:spPr>
          <a:xfrm flipH="1">
            <a:off x="40685192" y="8389318"/>
            <a:ext cx="1578634" cy="1847991"/>
          </a:xfrm>
          <a:custGeom>
            <a:avLst/>
            <a:gdLst>
              <a:gd name="connsiteX0" fmla="*/ 411743 w 532694"/>
              <a:gd name="connsiteY0" fmla="*/ 298796 h 557864"/>
              <a:gd name="connsiteX1" fmla="*/ 250475 w 532694"/>
              <a:gd name="connsiteY1" fmla="*/ 137532 h 557864"/>
              <a:gd name="connsiteX2" fmla="*/ 210158 w 532694"/>
              <a:gd name="connsiteY2" fmla="*/ 16584 h 557864"/>
              <a:gd name="connsiteX3" fmla="*/ 8573 w 532694"/>
              <a:gd name="connsiteY3" fmla="*/ 520535 h 557864"/>
              <a:gd name="connsiteX4" fmla="*/ 532694 w 532694"/>
              <a:gd name="connsiteY4" fmla="*/ 520535 h 557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2694" h="557864">
                <a:moveTo>
                  <a:pt x="411743" y="298796"/>
                </a:moveTo>
                <a:cubicBezTo>
                  <a:pt x="347907" y="241681"/>
                  <a:pt x="284072" y="184567"/>
                  <a:pt x="250475" y="137532"/>
                </a:cubicBezTo>
                <a:cubicBezTo>
                  <a:pt x="216877" y="90497"/>
                  <a:pt x="250475" y="-47250"/>
                  <a:pt x="210158" y="16584"/>
                </a:cubicBezTo>
                <a:cubicBezTo>
                  <a:pt x="169841" y="80418"/>
                  <a:pt x="-45183" y="436543"/>
                  <a:pt x="8573" y="520535"/>
                </a:cubicBezTo>
                <a:cubicBezTo>
                  <a:pt x="62329" y="604527"/>
                  <a:pt x="532694" y="520535"/>
                  <a:pt x="532694" y="520535"/>
                </a:cubicBezTo>
              </a:path>
            </a:pathLst>
          </a:custGeom>
        </p:spPr>
        <p:txBody>
          <a:bodyPr vert="horz" wrap="none" lIns="0" tIns="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9536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36688491" y="12215786"/>
            <a:ext cx="9848935" cy="1797054"/>
          </a:xfrm>
          <a:custGeom>
            <a:avLst/>
            <a:gdLst>
              <a:gd name="connsiteX0" fmla="*/ 0 w 9848935"/>
              <a:gd name="connsiteY0" fmla="*/ 1673120 h 1797054"/>
              <a:gd name="connsiteX1" fmla="*/ 8970538 w 9848935"/>
              <a:gd name="connsiteY1" fmla="*/ 1673120 h 1797054"/>
              <a:gd name="connsiteX2" fmla="*/ 9212440 w 9848935"/>
              <a:gd name="connsiteY2" fmla="*/ 1673120 h 1797054"/>
              <a:gd name="connsiteX3" fmla="*/ 6329773 w 9848935"/>
              <a:gd name="connsiteY3" fmla="*/ 0 h 1797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48935" h="1797054">
                <a:moveTo>
                  <a:pt x="0" y="1673120"/>
                </a:moveTo>
                <a:lnTo>
                  <a:pt x="8970538" y="1673120"/>
                </a:lnTo>
                <a:cubicBezTo>
                  <a:pt x="10505945" y="1673120"/>
                  <a:pt x="9652567" y="1951973"/>
                  <a:pt x="9212440" y="1673120"/>
                </a:cubicBezTo>
                <a:cubicBezTo>
                  <a:pt x="8772313" y="1394267"/>
                  <a:pt x="6810217" y="1538732"/>
                  <a:pt x="6329773" y="0"/>
                </a:cubicBezTo>
              </a:path>
            </a:pathLst>
          </a:custGeom>
        </p:spPr>
        <p:txBody>
          <a:bodyPr vert="horz" wrap="none" lIns="0" tIns="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9536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5" name="Left-Right Arrow 84"/>
          <p:cNvSpPr/>
          <p:nvPr/>
        </p:nvSpPr>
        <p:spPr bwMode="auto">
          <a:xfrm rot="4158104">
            <a:off x="46342658" y="17903587"/>
            <a:ext cx="2880000" cy="180000"/>
          </a:xfrm>
          <a:prstGeom prst="leftRightArrow">
            <a:avLst/>
          </a:prstGeom>
          <a:solidFill>
            <a:schemeClr val="tx2"/>
          </a:solidFill>
          <a:ln w="38100" cap="flat" cmpd="sng" algn="ctr">
            <a:solidFill>
              <a:srgbClr val="465E9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/>
          <a:lstStyle/>
          <a:p>
            <a:pPr defTabSz="995363">
              <a:defRPr/>
            </a:pPr>
            <a:r>
              <a:rPr lang="en-US" dirty="0" smtClean="0"/>
              <a:t>     </a:t>
            </a:r>
            <a:endParaRPr lang="en-US" dirty="0"/>
          </a:p>
        </p:txBody>
      </p:sp>
      <p:sp>
        <p:nvSpPr>
          <p:cNvPr id="86" name="Left-Right Arrow 85"/>
          <p:cNvSpPr/>
          <p:nvPr/>
        </p:nvSpPr>
        <p:spPr bwMode="auto">
          <a:xfrm rot="6755496">
            <a:off x="44549507" y="17958280"/>
            <a:ext cx="2880000" cy="180000"/>
          </a:xfrm>
          <a:prstGeom prst="leftRightArrow">
            <a:avLst/>
          </a:prstGeom>
          <a:solidFill>
            <a:schemeClr val="tx2"/>
          </a:solidFill>
          <a:ln w="38100" cap="flat" cmpd="sng" algn="ctr">
            <a:solidFill>
              <a:srgbClr val="465E9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/>
          <a:lstStyle/>
          <a:p>
            <a:pPr defTabSz="995363">
              <a:defRPr/>
            </a:pPr>
            <a:r>
              <a:rPr lang="en-US" dirty="0" smtClean="0">
                <a:solidFill>
                  <a:srgbClr val="000000"/>
                </a:solidFill>
              </a:rPr>
              <a:t>    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3133016" y="19423033"/>
            <a:ext cx="6768752" cy="77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4"/>
                </a:solidFill>
              </a:rPr>
              <a:t>    </a:t>
            </a:r>
            <a:r>
              <a:rPr lang="en-US" sz="3600" dirty="0" smtClean="0">
                <a:solidFill>
                  <a:srgbClr val="000000"/>
                </a:solidFill>
              </a:rPr>
              <a:t>13 Months          </a:t>
            </a:r>
            <a:r>
              <a:rPr lang="en-US" sz="3600" dirty="0">
                <a:solidFill>
                  <a:srgbClr val="000000"/>
                </a:solidFill>
              </a:rPr>
              <a:t>24 Months</a:t>
            </a:r>
          </a:p>
          <a:p>
            <a:endParaRPr lang="en-US" dirty="0"/>
          </a:p>
        </p:txBody>
      </p:sp>
      <p:sp>
        <p:nvSpPr>
          <p:cNvPr id="88" name="TextBox 87"/>
          <p:cNvSpPr txBox="1"/>
          <p:nvPr/>
        </p:nvSpPr>
        <p:spPr>
          <a:xfrm>
            <a:off x="45221248" y="16038657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17 </a:t>
            </a:r>
            <a:r>
              <a:rPr lang="en-US" sz="3600" dirty="0" smtClean="0"/>
              <a:t>Months</a:t>
            </a:r>
            <a:endParaRPr lang="en-US" sz="3600" dirty="0"/>
          </a:p>
        </p:txBody>
      </p:sp>
      <p:sp>
        <p:nvSpPr>
          <p:cNvPr id="89" name="TextBox 19"/>
          <p:cNvSpPr txBox="1">
            <a:spLocks noChangeArrowheads="1"/>
          </p:cNvSpPr>
          <p:nvPr/>
        </p:nvSpPr>
        <p:spPr bwMode="auto">
          <a:xfrm>
            <a:off x="47832134" y="17593739"/>
            <a:ext cx="1854333" cy="803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50000"/>
              </a:lnSpc>
            </a:pPr>
            <a:r>
              <a:rPr lang="en-US" sz="3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ρ</a:t>
            </a:r>
            <a:r>
              <a:rPr lang="en-US" sz="3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=</a:t>
            </a:r>
            <a:r>
              <a:rPr lang="en-US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.27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50000"/>
              </a:lnSpc>
            </a:pPr>
            <a:r>
              <a:rPr lang="en-US" sz="3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 </a:t>
            </a:r>
            <a:r>
              <a:rPr lang="en-US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= .11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3" name="Picture 993" descr="P101018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52" y="7202754"/>
            <a:ext cx="2522315" cy="259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01072" y="7885262"/>
            <a:ext cx="12889432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/>
              <a:t>12 month-olds imitate the perceived goal of a demonstration.</a:t>
            </a:r>
          </a:p>
          <a:p>
            <a:pPr algn="just"/>
            <a:endParaRPr lang="en-US" sz="3600" dirty="0"/>
          </a:p>
          <a:p>
            <a:pPr algn="just"/>
            <a:r>
              <a:rPr lang="en-US" sz="3600" dirty="0" smtClean="0"/>
              <a:t>Goal-directed imitation is a stable trait </a:t>
            </a:r>
            <a:r>
              <a:rPr lang="en-US" sz="3600" dirty="0"/>
              <a:t>– </a:t>
            </a:r>
            <a:r>
              <a:rPr lang="en-US" sz="3600" dirty="0" smtClean="0"/>
              <a:t>infants imitate goals across dissimilar tasks (Sakkalou, Ellis-Davies, Fowler, </a:t>
            </a:r>
            <a:r>
              <a:rPr lang="en-US" sz="3600" dirty="0" err="1" smtClean="0"/>
              <a:t>Hilbrink</a:t>
            </a:r>
            <a:r>
              <a:rPr lang="en-US" sz="3600" dirty="0"/>
              <a:t> </a:t>
            </a:r>
            <a:r>
              <a:rPr lang="en-US" sz="3600" dirty="0" smtClean="0"/>
              <a:t>&amp; </a:t>
            </a:r>
            <a:r>
              <a:rPr lang="en-US" sz="3600" dirty="0" err="1" smtClean="0"/>
              <a:t>Gattis</a:t>
            </a:r>
            <a:r>
              <a:rPr lang="en-US" sz="3600" dirty="0" smtClean="0"/>
              <a:t>, 2013).</a:t>
            </a:r>
            <a:endParaRPr lang="en-US" sz="3600" dirty="0"/>
          </a:p>
        </p:txBody>
      </p:sp>
      <p:pic>
        <p:nvPicPr>
          <p:cNvPr id="65" name="Picture 2020" descr="DSCN068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32" y="9939058"/>
            <a:ext cx="2520000" cy="255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elma photo 1.jpg"/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0128" y="14582006"/>
            <a:ext cx="2735998" cy="2484000"/>
          </a:xfrm>
          <a:prstGeom prst="rect">
            <a:avLst/>
          </a:prstGeom>
        </p:spPr>
      </p:pic>
      <p:pic>
        <p:nvPicPr>
          <p:cNvPr id="8" name="Picture 7" descr="elma photo 2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0184" y="11773694"/>
            <a:ext cx="2736304" cy="2485256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720752" y="12781806"/>
            <a:ext cx="12529392" cy="363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/>
              <a:t>15-month-olds imitate faithfully - copy </a:t>
            </a:r>
            <a:r>
              <a:rPr lang="en-US" sz="3600" dirty="0"/>
              <a:t>unnecessary steps in an action sequence, or </a:t>
            </a:r>
            <a:r>
              <a:rPr lang="en-US" sz="3600" dirty="0" smtClean="0"/>
              <a:t>over-imitate</a:t>
            </a:r>
            <a:r>
              <a:rPr lang="en-GB" sz="3600" dirty="0" smtClean="0"/>
              <a:t>.</a:t>
            </a:r>
            <a:endParaRPr lang="en-US" sz="3600" dirty="0" smtClean="0"/>
          </a:p>
          <a:p>
            <a:pPr algn="just"/>
            <a:endParaRPr lang="en-US" sz="3600" dirty="0" smtClean="0"/>
          </a:p>
          <a:p>
            <a:pPr algn="just"/>
            <a:r>
              <a:rPr lang="en-US" sz="3600" dirty="0" smtClean="0"/>
              <a:t>Faithful imitation is related to infant extraversion. More extraverted infants imitated more faithfully (</a:t>
            </a:r>
            <a:r>
              <a:rPr lang="en-US" sz="3600" dirty="0" err="1" smtClean="0"/>
              <a:t>Hilbrink</a:t>
            </a:r>
            <a:r>
              <a:rPr lang="en-US" sz="3600" dirty="0" smtClean="0"/>
              <a:t>, Sakkalou</a:t>
            </a:r>
            <a:r>
              <a:rPr lang="en-US" sz="3600" dirty="0"/>
              <a:t>, Ellis-Davies, Fowler, </a:t>
            </a:r>
            <a:r>
              <a:rPr lang="en-US" sz="3600" dirty="0" smtClean="0"/>
              <a:t>&amp; </a:t>
            </a:r>
            <a:r>
              <a:rPr lang="en-US" sz="3600" dirty="0" err="1" smtClean="0"/>
              <a:t>Gattis</a:t>
            </a:r>
            <a:r>
              <a:rPr lang="en-US" sz="3600" dirty="0" smtClean="0"/>
              <a:t>, in press).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924552" y="29300669"/>
            <a:ext cx="156257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/>
              <a:t>References </a:t>
            </a:r>
          </a:p>
          <a:p>
            <a:pPr marL="342900" indent="-342900" algn="just">
              <a:buFont typeface="Arial"/>
              <a:buChar char="•"/>
            </a:pPr>
            <a:r>
              <a:rPr lang="en-US" sz="2000" dirty="0"/>
              <a:t>Carpenter, M., Call, J., &amp; </a:t>
            </a:r>
            <a:r>
              <a:rPr lang="en-US" sz="2000" dirty="0" err="1"/>
              <a:t>Tomasello</a:t>
            </a:r>
            <a:r>
              <a:rPr lang="en-US" sz="2000" dirty="0"/>
              <a:t>, M. (2005). Twelve- and 18-month-olds copy actions in terms of </a:t>
            </a:r>
            <a:r>
              <a:rPr lang="en-US" sz="2000" dirty="0" smtClean="0"/>
              <a:t>goals. </a:t>
            </a:r>
            <a:r>
              <a:rPr lang="en-US" sz="2000" i="1" dirty="0" smtClean="0"/>
              <a:t>Developmental Science</a:t>
            </a:r>
            <a:r>
              <a:rPr lang="en-US" sz="2000" i="1" dirty="0"/>
              <a:t>, 8,</a:t>
            </a:r>
            <a:r>
              <a:rPr lang="en-US" sz="2000" dirty="0"/>
              <a:t> 13-20.</a:t>
            </a:r>
            <a:endParaRPr lang="en-GB" sz="2000" dirty="0"/>
          </a:p>
          <a:p>
            <a:pPr marL="342900" indent="-342900" algn="just">
              <a:buFont typeface="Arial"/>
              <a:buChar char="•"/>
            </a:pPr>
            <a:r>
              <a:rPr lang="en-US" sz="2000" dirty="0"/>
              <a:t>Putnam, S. P., </a:t>
            </a:r>
            <a:r>
              <a:rPr lang="en-US" sz="2000" dirty="0" err="1"/>
              <a:t>Gartstein</a:t>
            </a:r>
            <a:r>
              <a:rPr lang="en-US" sz="2000" dirty="0"/>
              <a:t>, M. A., &amp; </a:t>
            </a:r>
            <a:r>
              <a:rPr lang="en-US" sz="2000" dirty="0" err="1"/>
              <a:t>Rothbart</a:t>
            </a:r>
            <a:r>
              <a:rPr lang="en-US" sz="2000" dirty="0"/>
              <a:t>, M. K. (2006). Measurement of fine-grained aspects of </a:t>
            </a:r>
            <a:r>
              <a:rPr lang="en-US" sz="2000" dirty="0" smtClean="0"/>
              <a:t>toddler temperament</a:t>
            </a:r>
            <a:r>
              <a:rPr lang="en-US" sz="2000" dirty="0"/>
              <a:t>: The </a:t>
            </a:r>
            <a:r>
              <a:rPr lang="en-US" sz="2000" dirty="0" smtClean="0"/>
              <a:t>early </a:t>
            </a:r>
            <a:r>
              <a:rPr lang="en-US" sz="2000" dirty="0"/>
              <a:t>childhood behavior questionnaire. </a:t>
            </a:r>
            <a:r>
              <a:rPr lang="en-US" sz="2000" i="1" dirty="0"/>
              <a:t>Infant Behavior and Development, 29,</a:t>
            </a:r>
            <a:r>
              <a:rPr lang="en-US" sz="2000" dirty="0"/>
              <a:t> 386-401.</a:t>
            </a:r>
            <a:endParaRPr lang="en-GB" sz="2000" dirty="0"/>
          </a:p>
          <a:p>
            <a:pPr marL="342900" indent="-342900" algn="just">
              <a:buFont typeface="Arial"/>
              <a:buChar char="•"/>
            </a:pPr>
            <a:r>
              <a:rPr lang="en-US" sz="2000" dirty="0"/>
              <a:t>Sakkalou, E., Ellis-Davies, K., Fowler, N. C., </a:t>
            </a:r>
            <a:r>
              <a:rPr lang="en-US" sz="2000" dirty="0" err="1"/>
              <a:t>Hilbrink</a:t>
            </a:r>
            <a:r>
              <a:rPr lang="en-US" sz="2000" dirty="0"/>
              <a:t>, E. E., &amp; </a:t>
            </a:r>
            <a:r>
              <a:rPr lang="en-US" sz="2000" dirty="0" err="1"/>
              <a:t>Gattis</a:t>
            </a:r>
            <a:r>
              <a:rPr lang="en-US" sz="2000" dirty="0"/>
              <a:t>, M. (2013). Infants show stability of goal-directed imitation. </a:t>
            </a:r>
            <a:r>
              <a:rPr lang="en-US" sz="2000" i="1" dirty="0" smtClean="0"/>
              <a:t>Journal </a:t>
            </a:r>
            <a:r>
              <a:rPr lang="en-US" sz="2000" i="1" dirty="0"/>
              <a:t>of Experimental Child Psychology.</a:t>
            </a:r>
            <a:r>
              <a:rPr lang="en-US" sz="2000" dirty="0"/>
              <a:t> </a:t>
            </a:r>
            <a:r>
              <a:rPr lang="en-US" sz="2000" i="1" dirty="0"/>
              <a:t>114,</a:t>
            </a:r>
            <a:r>
              <a:rPr lang="en-US" sz="2000" dirty="0"/>
              <a:t>1-9. </a:t>
            </a:r>
            <a:endParaRPr lang="en-US" sz="2000" dirty="0" smtClean="0"/>
          </a:p>
          <a:p>
            <a:pPr marL="342900" indent="-342900" algn="just">
              <a:buFont typeface="Arial"/>
              <a:buChar char="•"/>
            </a:pPr>
            <a:r>
              <a:rPr lang="en-US" sz="2000" dirty="0" err="1" smtClean="0"/>
              <a:t>Hilbrink</a:t>
            </a:r>
            <a:r>
              <a:rPr lang="en-US" sz="2000" dirty="0" smtClean="0"/>
              <a:t>, E. E., Sakkalou, E., Ellis-Davies, K., Fowler, N. C., &amp; </a:t>
            </a:r>
            <a:r>
              <a:rPr lang="en-US" sz="2000" dirty="0" err="1" smtClean="0"/>
              <a:t>Gattis</a:t>
            </a:r>
            <a:r>
              <a:rPr lang="en-US" sz="2000" dirty="0" smtClean="0"/>
              <a:t>, M (in press). </a:t>
            </a:r>
            <a:r>
              <a:rPr lang="en-US" sz="2000" dirty="0"/>
              <a:t>Selective and Faithful Imitation at 12- and </a:t>
            </a:r>
            <a:r>
              <a:rPr lang="en-US" sz="2000" dirty="0" smtClean="0"/>
              <a:t>15</a:t>
            </a:r>
            <a:r>
              <a:rPr lang="en-US" sz="2000" dirty="0"/>
              <a:t>-</a:t>
            </a:r>
            <a:r>
              <a:rPr lang="en-US" sz="2000" dirty="0" smtClean="0"/>
              <a:t>Months.  </a:t>
            </a:r>
            <a:r>
              <a:rPr lang="en-US" sz="2000" i="1" dirty="0" smtClean="0"/>
              <a:t>Developmental Science.</a:t>
            </a:r>
            <a:endParaRPr lang="en-GB" sz="2000" i="1" dirty="0"/>
          </a:p>
        </p:txBody>
      </p:sp>
      <p:graphicFrame>
        <p:nvGraphicFramePr>
          <p:cNvPr id="70" name="Chart 6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0741641"/>
              </p:ext>
            </p:extLst>
          </p:nvPr>
        </p:nvGraphicFramePr>
        <p:xfrm>
          <a:off x="18866768" y="23871038"/>
          <a:ext cx="15049672" cy="6912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71" name="Text Box 54"/>
          <p:cNvSpPr txBox="1">
            <a:spLocks noChangeArrowheads="1"/>
          </p:cNvSpPr>
          <p:nvPr/>
        </p:nvSpPr>
        <p:spPr bwMode="auto">
          <a:xfrm>
            <a:off x="19514516" y="30855814"/>
            <a:ext cx="14185900" cy="1228028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1">
                <a:gamma/>
                <a:shade val="60000"/>
                <a:invGamma/>
                <a:alpha val="74998"/>
              </a:schemeClr>
            </a:prstShdw>
          </a:effectLst>
        </p:spPr>
        <p:txBody>
          <a:bodyPr lIns="0" tIns="0" rIns="0">
            <a:spAutoFit/>
          </a:bodyPr>
          <a:lstStyle>
            <a:lvl1pPr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>
              <a:lnSpc>
                <a:spcPct val="80000"/>
              </a:lnSpc>
              <a:spcBef>
                <a:spcPct val="50000"/>
              </a:spcBef>
              <a:defRPr/>
            </a:pPr>
            <a:r>
              <a:rPr lang="en-GB" sz="3600" dirty="0" smtClean="0"/>
              <a:t>            Selective                      Selective                       Selective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  <a:defRPr/>
            </a:pPr>
            <a:r>
              <a:rPr lang="en-GB" sz="3600" dirty="0" smtClean="0"/>
              <a:t>       </a:t>
            </a:r>
            <a:r>
              <a:rPr lang="en-GB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</a:t>
            </a:r>
            <a:r>
              <a:rPr lang="en-GB" sz="3600" dirty="0" smtClean="0">
                <a:solidFill>
                  <a:srgbClr val="000000"/>
                </a:solidFill>
              </a:rPr>
              <a:t>13 Months		      </a:t>
            </a:r>
            <a:r>
              <a:rPr lang="en-GB" sz="1200" dirty="0" smtClean="0">
                <a:solidFill>
                  <a:srgbClr val="000000"/>
                </a:solidFill>
              </a:rPr>
              <a:t>       </a:t>
            </a:r>
            <a:r>
              <a:rPr lang="en-GB" sz="3600" dirty="0" smtClean="0">
                <a:solidFill>
                  <a:srgbClr val="000000"/>
                </a:solidFill>
              </a:rPr>
              <a:t>17 Months                  </a:t>
            </a:r>
            <a:r>
              <a:rPr lang="en-GB" sz="1200" dirty="0" smtClean="0">
                <a:solidFill>
                  <a:srgbClr val="000000"/>
                </a:solidFill>
              </a:rPr>
              <a:t>         </a:t>
            </a:r>
            <a:r>
              <a:rPr lang="en-GB" sz="3600" dirty="0" smtClean="0">
                <a:solidFill>
                  <a:srgbClr val="000000"/>
                </a:solidFill>
              </a:rPr>
              <a:t>24 Months</a:t>
            </a: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22755200" y="26679350"/>
            <a:ext cx="3384376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4" name="Straight Connector 73"/>
          <p:cNvCxnSpPr/>
          <p:nvPr/>
        </p:nvCxnSpPr>
        <p:spPr bwMode="auto">
          <a:xfrm>
            <a:off x="27579736" y="25239190"/>
            <a:ext cx="3384376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7" name="TextBox 42"/>
          <p:cNvSpPr txBox="1">
            <a:spLocks noChangeArrowheads="1"/>
          </p:cNvSpPr>
          <p:nvPr/>
        </p:nvSpPr>
        <p:spPr bwMode="auto">
          <a:xfrm>
            <a:off x="29019896" y="24663126"/>
            <a:ext cx="4667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 smtClean="0"/>
              <a:t>*  </a:t>
            </a:r>
            <a:endParaRPr lang="en-US" sz="3600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17642632" y="22862926"/>
            <a:ext cx="15841760" cy="9433048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9536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0" name="Text Box 56"/>
          <p:cNvSpPr txBox="1">
            <a:spLocks noChangeArrowheads="1"/>
          </p:cNvSpPr>
          <p:nvPr/>
        </p:nvSpPr>
        <p:spPr bwMode="auto">
          <a:xfrm rot="16200000">
            <a:off x="15096307" y="27209451"/>
            <a:ext cx="6696075" cy="59531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>
            <a:spAutoFit/>
          </a:bodyPr>
          <a:lstStyle>
            <a:lvl1pPr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defTabSz="995363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algn="ctr" defTabSz="995363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GB" sz="3600" dirty="0" smtClean="0"/>
              <a:t>Mean Goal-directed Imitation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800872" y="31497496"/>
            <a:ext cx="67687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smtClean="0">
                <a:solidFill>
                  <a:schemeClr val="accent4"/>
                </a:solidFill>
                <a:latin typeface="Copperplate Gothic Bold"/>
                <a:cs typeface="Copperplate Gothic Bold"/>
              </a:rPr>
              <a:t>    </a:t>
            </a:r>
            <a:r>
              <a:rPr lang="en-US" sz="3800" b="1" dirty="0" smtClean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OBJECT CONDITIONS</a:t>
            </a:r>
            <a:endParaRPr lang="en-US" sz="3800" b="1" dirty="0">
              <a:solidFill>
                <a:schemeClr val="accent5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0297816" y="31497496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Copperplate Gothic Bold"/>
                <a:cs typeface="Copperplate Gothic Bold"/>
              </a:rPr>
              <a:t>   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NO-</a:t>
            </a:r>
            <a:r>
              <a:rPr lang="en-US" sz="3800" b="1" dirty="0" smtClean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OBJECT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 CONDITION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Arial"/>
              <a:cs typeface="Arial"/>
            </a:endParaRPr>
          </a:p>
          <a:p>
            <a:endParaRPr lang="en-US" sz="4000" b="1" dirty="0">
              <a:solidFill>
                <a:schemeClr val="accent5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9" name="TextBox 1"/>
          <p:cNvSpPr txBox="1">
            <a:spLocks noChangeArrowheads="1"/>
          </p:cNvSpPr>
          <p:nvPr/>
        </p:nvSpPr>
        <p:spPr bwMode="auto">
          <a:xfrm>
            <a:off x="21603022" y="23512957"/>
            <a:ext cx="82089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b="1" dirty="0" smtClean="0"/>
              <a:t>Goal-Directed Imitation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7395573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y Documents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My Document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45720" numCol="1" anchor="t" anchorCtr="0" compatLnSpc="1">
        <a:prstTxWarp prst="textNoShape">
          <a:avLst/>
        </a:prstTxWarp>
      </a:bodyPr>
      <a:lstStyle>
        <a:defPPr marL="0" marR="0" indent="0" algn="ctr" defTabSz="995363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GB" sz="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45720" numCol="1" anchor="t" anchorCtr="0" compatLnSpc="1">
        <a:prstTxWarp prst="textNoShape">
          <a:avLst/>
        </a:prstTxWarp>
      </a:bodyPr>
      <a:lstStyle>
        <a:defPPr marL="0" marR="0" indent="0" algn="ctr" defTabSz="995363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GB" sz="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y Documen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 Document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 Document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 Document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 Document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 Document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 Document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ushpin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My Documents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Kantoor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E:\downloads\MICROSOFT BACKGROUNDS\edu_kids.pot</Template>
  <TotalTime>46328354</TotalTime>
  <Pages>1</Pages>
  <Words>821</Words>
  <Application>Microsoft Macintosh PowerPoint</Application>
  <PresentationFormat>Custom</PresentationFormat>
  <Paragraphs>115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My Documents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Michael Hinton</dc:creator>
  <cp:lastModifiedBy>K</cp:lastModifiedBy>
  <cp:revision>280</cp:revision>
  <cp:lastPrinted>2000-07-11T10:19:14Z</cp:lastPrinted>
  <dcterms:created xsi:type="dcterms:W3CDTF">2011-03-17T15:45:29Z</dcterms:created>
  <dcterms:modified xsi:type="dcterms:W3CDTF">2013-04-11T14:19:43Z</dcterms:modified>
</cp:coreProperties>
</file>